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2" r:id="rId4"/>
    <p:sldId id="264" r:id="rId5"/>
    <p:sldId id="267" r:id="rId6"/>
    <p:sldId id="265" r:id="rId7"/>
    <p:sldId id="269" r:id="rId8"/>
    <p:sldId id="270" r:id="rId9"/>
    <p:sldId id="271" r:id="rId10"/>
    <p:sldId id="272" r:id="rId11"/>
    <p:sldId id="273" r:id="rId12"/>
    <p:sldId id="274" r:id="rId13"/>
    <p:sldId id="259" r:id="rId14"/>
    <p:sldId id="260" r:id="rId15"/>
    <p:sldId id="26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7B742273-7563-47B4-8101-74929913CA67}">
          <p14:sldIdLst>
            <p14:sldId id="257"/>
            <p14:sldId id="258"/>
            <p14:sldId id="262"/>
            <p14:sldId id="264"/>
            <p14:sldId id="267"/>
            <p14:sldId id="265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Vorlagen" id="{0BF22FE8-C626-4A71-BA92-DE96BF0F53C1}">
          <p14:sldIdLst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76" autoAdjust="0"/>
    <p:restoredTop sz="96532" autoAdjust="0"/>
  </p:normalViewPr>
  <p:slideViewPr>
    <p:cSldViewPr snapToGrid="0">
      <p:cViewPr varScale="1">
        <p:scale>
          <a:sx n="112" d="100"/>
          <a:sy n="112" d="100"/>
        </p:scale>
        <p:origin x="10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65322E-94FA-4D6F-A2D4-480DF87A9039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49406-E40D-423C-A219-0C99A725659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474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wand.com/de/Legitimit%C3%A4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ikiwand.com/de/Verfassun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Karl Joseph de </a:t>
            </a:r>
            <a:r>
              <a:rPr lang="de-DE" dirty="0" err="1"/>
              <a:t>Ligne</a:t>
            </a:r>
            <a:r>
              <a:rPr lang="de-DE" dirty="0"/>
              <a:t>, Feldmarshall, 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«Le Congrès danse et ne marche pas»</a:t>
            </a:r>
          </a:p>
          <a:p>
            <a:endParaRPr lang="fr-F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Wegen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Polen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Sachsen fast </a:t>
            </a:r>
            <a:r>
              <a:rPr lang="fr-F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neuer</a:t>
            </a:r>
            <a:r>
              <a:rPr lang="fr-F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Krieg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9406-E40D-423C-A219-0C99A725659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83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Nach dem System von Metternich: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 System baute auf drei Hauptsäulen auf:</a:t>
            </a:r>
          </a:p>
          <a:p>
            <a:r>
              <a:rPr lang="de-DE" sz="1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Legitimität</a:t>
            </a:r>
            <a:endParaRPr lang="de-DE" sz="1200" b="0" i="0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Monarchistische Autorität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Stabilität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wurde versucht, diese Säulen zu stützen durch: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sog. Gleichgewicht der Mächte innerhalb Deutschlands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Anspruch auf alleinige politische Machtausübung durch den Adel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Verhinderung der gewaltsamen Machtergreifung durch oppositionelle Gruppen mit allen Mitteln</a:t>
            </a: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strikte Ablehnung einer </a:t>
            </a:r>
            <a:r>
              <a:rPr lang="de-DE" sz="12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  <a:hlinkClick r:id="rId4" tooltip="Verfassu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Verfassung</a:t>
            </a:r>
            <a:endParaRPr lang="de-DE" sz="1200" b="0" i="0" u="non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Wiederherstellung der vorrevolutionären Zustände.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9406-E40D-423C-A219-0C99A725659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045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Völkerrechtlicher Verein der deutschen souveränen Fürsten und freien Städte → deutscher Staat</a:t>
            </a:r>
          </a:p>
          <a:p>
            <a:endParaRPr lang="de-DE" dirty="0"/>
          </a:p>
          <a:p>
            <a:r>
              <a:rPr lang="de-DE" dirty="0"/>
              <a:t>Staatenbund</a:t>
            </a:r>
          </a:p>
          <a:p>
            <a:endParaRPr lang="de-DE" dirty="0"/>
          </a:p>
          <a:p>
            <a:r>
              <a:rPr lang="de-DE" dirty="0"/>
              <a:t>Jedes Land selbstständig </a:t>
            </a:r>
          </a:p>
          <a:p>
            <a:r>
              <a:rPr lang="de-DE" dirty="0"/>
              <a:t>Teile </a:t>
            </a:r>
            <a:r>
              <a:rPr lang="de-DE" dirty="0" err="1"/>
              <a:t>Preusens</a:t>
            </a:r>
            <a:r>
              <a:rPr lang="de-DE" dirty="0"/>
              <a:t> und Österreich </a:t>
            </a:r>
          </a:p>
          <a:p>
            <a:r>
              <a:rPr lang="de-DE" dirty="0"/>
              <a:t>England </a:t>
            </a:r>
            <a:r>
              <a:rPr lang="de-DE" dirty="0" err="1"/>
              <a:t>Dänemar</a:t>
            </a:r>
            <a:r>
              <a:rPr lang="de-DE" dirty="0"/>
              <a:t> Niederlande </a:t>
            </a:r>
          </a:p>
          <a:p>
            <a:r>
              <a:rPr lang="de-DE" dirty="0"/>
              <a:t>Bundesversammlung 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Wilhelm von Humboldt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9406-E40D-423C-A219-0C99A725659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46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Völkerrechtlicher Verein der deutschen souveränen Fürsten und freien Städte → deutscher Staat</a:t>
            </a:r>
          </a:p>
          <a:p>
            <a:endParaRPr lang="de-DE" dirty="0"/>
          </a:p>
          <a:p>
            <a:r>
              <a:rPr lang="de-DE" dirty="0"/>
              <a:t>Staatenbund</a:t>
            </a:r>
          </a:p>
          <a:p>
            <a:endParaRPr lang="de-DE" dirty="0"/>
          </a:p>
          <a:p>
            <a:r>
              <a:rPr lang="de-DE" dirty="0"/>
              <a:t>Jedes Land selbstständig </a:t>
            </a:r>
          </a:p>
          <a:p>
            <a:r>
              <a:rPr lang="de-DE" dirty="0"/>
              <a:t>Teile </a:t>
            </a:r>
            <a:r>
              <a:rPr lang="de-DE" dirty="0" err="1"/>
              <a:t>Preusens</a:t>
            </a:r>
            <a:r>
              <a:rPr lang="de-DE" dirty="0"/>
              <a:t> und Österreich </a:t>
            </a:r>
          </a:p>
          <a:p>
            <a:r>
              <a:rPr lang="de-DE" dirty="0"/>
              <a:t>England </a:t>
            </a:r>
            <a:r>
              <a:rPr lang="de-DE" dirty="0" err="1"/>
              <a:t>Dänemar</a:t>
            </a:r>
            <a:r>
              <a:rPr lang="de-DE" dirty="0"/>
              <a:t> Niederlande </a:t>
            </a:r>
          </a:p>
          <a:p>
            <a:r>
              <a:rPr lang="de-DE" dirty="0"/>
              <a:t>Bundesversammlung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9406-E40D-423C-A219-0C99A725659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462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49406-E40D-423C-A219-0C99A725659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977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A855A-FF4D-4D15-B8A4-6192ABE1C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8E6650-BDD2-4C0A-B607-90ABFF4406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D97FBF-5335-4C0D-BF64-E159336D6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733614-D52C-4A72-A7FD-EE865BF9F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0106FB-FA73-4DB2-B6DD-FE73C055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93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684A6-727A-4263-94FD-E0B748F8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25C0577-4615-4F3E-9B1E-F87AA8059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38D353-57AA-4B14-B6A0-A96BAD97A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9F0ADF-10A2-4FC6-A3CC-1682FC33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E3D5B5-FE35-49E7-B8F2-73E77B1D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992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840C964-63CD-4AE9-A5AB-5EFB1C56D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5F22BC3-672C-4138-9743-D3E00ECF8A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7BC25A-27D3-47DA-AC32-D1CD74127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E1AFED-2000-4E3D-B35E-611FDC62E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5C2929-5002-4C89-918A-89BC0C2A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6035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9D2A5-840A-4183-B13B-DC907C25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70F024-734C-4375-8F34-C815E4EF7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3E01228-610F-42E2-9E80-F5DBA732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FABB84-1CBB-48D8-B890-AE45A7AE9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9BA827-CE19-4AC9-B304-85189F19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80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F1C9C5-F297-4280-8D36-F82BF7363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2BA4D6-9A70-4558-8E4A-064354AA2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0C6A648-2D01-4B03-9E96-ED3B7AE8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7ECC2E-BC94-4B30-8DFF-A75FEF42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50A75E-4558-4B01-A99F-C0DAC852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1505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6F421-4E54-45C6-B548-04E272AD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DBE49C-081A-4F11-B868-15C04C8911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04B85E4-5F44-483F-8E45-E44664AB7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D0DA3D-1762-43DA-9AC7-72DAE31A3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04CB95-26D1-463C-B937-0B0AFA50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E31243-8C9E-483B-A020-C9987479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379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41E93B-12AA-4DBA-A568-A10715DA2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860B8D-A4EB-4963-B481-1CEB17FD7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135DE8-76D5-4815-8DEE-BA900C047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657172C-6573-4732-9118-D30C9586A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58E70BB-1C35-4D8F-8364-1730951A34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468193F-BF74-460C-9ECE-EB727E28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812E97C-B920-4452-9961-88EDA6C7B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7E10AF6-81A4-430C-8F06-E2393AB8A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349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B514C-2FEF-4CD0-A1EE-E0C343F9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6FC82D-7F30-4E83-9BC8-C6E9FA261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607C88-12DE-4945-A148-800D50EAF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A95D95F-5739-46C4-9323-0F1AC039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7525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A52A43-3802-46E5-A3C1-D95937642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8AFB6D-138C-44F5-9144-931092E0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9B0293-E2F3-4090-90B7-F659D56D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3799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399FF-D23E-4C89-B2BF-D1333903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1B10C2-3CA0-4856-9E20-9BC13269E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3C69F9-53FA-46B7-B302-D5B6DE881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6A8360-DBC4-4336-9E64-42A0187E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FEE4656-2CD3-4CE9-8FD2-836A1213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3819691-6034-45B9-8CCB-471079CD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509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2B1256-E00A-41A4-93F9-687F94F52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81756F6-C51E-4B95-87A0-EAB1E7B6D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AAEFB4-B170-4AA0-8F18-0C64612629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1EFAA9-065E-43A7-ACF2-B78A36DBB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3450C0-17B1-48EC-AF91-C7613DB90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73BA49-A435-4131-9FEC-38E85840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68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550BF05-CB9D-4BE0-82EA-57EDEBED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A2A0CD-DFD7-423F-BFC9-8DDCC6FA6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E4DF4EF-E32D-4EEC-A0C2-91F644283C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5706A-30CF-445A-99AF-1A07A6F97326}" type="datetimeFigureOut">
              <a:rPr lang="de-DE" smtClean="0"/>
              <a:t>06.10.2019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3DE91-0461-4D45-A2A2-586D84423F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4D4C54-DCEE-4527-9CBC-114294DE3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461FB-D262-4440-B1CD-685E0F104F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758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lz.hessen.de/hlz/nachlese/rueck-2015/rueck-wienerkongress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5.png"/><Relationship Id="rId18" Type="http://schemas.openxmlformats.org/officeDocument/2006/relationships/image" Target="../media/image7.png"/><Relationship Id="rId26" Type="http://schemas.openxmlformats.org/officeDocument/2006/relationships/slide" Target="slide11.xml"/><Relationship Id="rId3" Type="http://schemas.microsoft.com/office/2007/relationships/hdphoto" Target="../media/hdphoto1.wdp"/><Relationship Id="rId12" Type="http://schemas.openxmlformats.org/officeDocument/2006/relationships/image" Target="../media/image4.png"/><Relationship Id="rId17" Type="http://schemas.openxmlformats.org/officeDocument/2006/relationships/slide" Target="slide7.xml"/><Relationship Id="rId25" Type="http://schemas.openxmlformats.org/officeDocument/2006/relationships/image" Target="../media/image9.png"/><Relationship Id="rId2" Type="http://schemas.openxmlformats.org/officeDocument/2006/relationships/image" Target="../media/image1.png"/><Relationship Id="rId16" Type="http://schemas.openxmlformats.org/officeDocument/2006/relationships/image" Target="../media/image6.png"/><Relationship Id="rId29" Type="http://schemas.openxmlformats.org/officeDocument/2006/relationships/image" Target="../media/image1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slide" Target="slide4.xml"/><Relationship Id="rId24" Type="http://schemas.openxmlformats.org/officeDocument/2006/relationships/image" Target="../media/image7.png"/><Relationship Id="rId32" Type="http://schemas.openxmlformats.org/officeDocument/2006/relationships/image" Target="../media/image11.svg"/><Relationship Id="rId5" Type="http://schemas.openxmlformats.org/officeDocument/2006/relationships/slide" Target="slide6.xml"/><Relationship Id="rId15" Type="http://schemas.openxmlformats.org/officeDocument/2006/relationships/image" Target="../media/image5.png"/><Relationship Id="rId23" Type="http://schemas.openxmlformats.org/officeDocument/2006/relationships/slide" Target="slide9.xml"/><Relationship Id="rId28" Type="http://schemas.openxmlformats.org/officeDocument/2006/relationships/image" Target="../media/image10.png"/><Relationship Id="rId10" Type="http://schemas.openxmlformats.org/officeDocument/2006/relationships/image" Target="../media/image4.png"/><Relationship Id="rId31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slide" Target="slide5.xml"/><Relationship Id="rId27" Type="http://schemas.openxmlformats.org/officeDocument/2006/relationships/image" Target="../media/image9.png"/><Relationship Id="rId30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99540B4B-579B-4DA5-A445-9589138E337D}"/>
              </a:ext>
            </a:extLst>
          </p:cNvPr>
          <p:cNvSpPr txBox="1"/>
          <p:nvPr/>
        </p:nvSpPr>
        <p:spPr>
          <a:xfrm>
            <a:off x="0" y="2579128"/>
            <a:ext cx="122946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800" dirty="0">
                <a:solidFill>
                  <a:schemeClr val="bg1"/>
                </a:solidFill>
              </a:rPr>
              <a:t>Der Wiener Kongress – Die Neuordnung Europas</a:t>
            </a:r>
          </a:p>
        </p:txBody>
      </p:sp>
    </p:spTree>
    <p:extLst>
      <p:ext uri="{BB962C8B-B14F-4D97-AF65-F5344CB8AC3E}">
        <p14:creationId xmlns:p14="http://schemas.microsoft.com/office/powerpoint/2010/main" val="258610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>
            <a:extLst>
              <a:ext uri="{FF2B5EF4-FFF2-40B4-BE49-F238E27FC236}">
                <a16:creationId xmlns:a16="http://schemas.microsoft.com/office/drawing/2014/main" id="{8A31101D-EB27-484D-9BBB-78F6640CB7CE}"/>
              </a:ext>
            </a:extLst>
          </p:cNvPr>
          <p:cNvSpPr/>
          <p:nvPr/>
        </p:nvSpPr>
        <p:spPr>
          <a:xfrm>
            <a:off x="7960257" y="142196"/>
            <a:ext cx="2431517" cy="2431517"/>
          </a:xfrm>
          <a:prstGeom prst="ellips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CE66BAF-B766-4D31-A4AA-127CD9CC6D62}"/>
              </a:ext>
            </a:extLst>
          </p:cNvPr>
          <p:cNvSpPr/>
          <p:nvPr/>
        </p:nvSpPr>
        <p:spPr>
          <a:xfrm>
            <a:off x="9609741" y="2198615"/>
            <a:ext cx="2431517" cy="2431517"/>
          </a:xfrm>
          <a:prstGeom prst="ellips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4995055-378F-4DE5-9858-176581A20890}"/>
              </a:ext>
            </a:extLst>
          </p:cNvPr>
          <p:cNvSpPr/>
          <p:nvPr/>
        </p:nvSpPr>
        <p:spPr>
          <a:xfrm>
            <a:off x="7960257" y="4255035"/>
            <a:ext cx="2431516" cy="2431516"/>
          </a:xfrm>
          <a:prstGeom prst="ellips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0A47B74-726F-4F45-9178-488D05343F55}"/>
              </a:ext>
            </a:extLst>
          </p:cNvPr>
          <p:cNvCxnSpPr>
            <a:cxnSpLocks/>
          </p:cNvCxnSpPr>
          <p:nvPr/>
        </p:nvCxnSpPr>
        <p:spPr>
          <a:xfrm flipV="1">
            <a:off x="5324475" y="1733550"/>
            <a:ext cx="2409825" cy="5067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A1AB4E9-8C0E-48BC-BF15-E5C641262836}"/>
              </a:ext>
            </a:extLst>
          </p:cNvPr>
          <p:cNvCxnSpPr>
            <a:cxnSpLocks/>
          </p:cNvCxnSpPr>
          <p:nvPr/>
        </p:nvCxnSpPr>
        <p:spPr>
          <a:xfrm>
            <a:off x="5324475" y="4630132"/>
            <a:ext cx="2409825" cy="5105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CAF4466-9F4F-4BD7-961F-61DAD09145CB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5596265" y="3372006"/>
            <a:ext cx="3579750" cy="56994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8E3D5E1-1F63-4A1D-B4C3-7A8C3C90E360}"/>
              </a:ext>
            </a:extLst>
          </p:cNvPr>
          <p:cNvGrpSpPr/>
          <p:nvPr/>
        </p:nvGrpSpPr>
        <p:grpSpPr>
          <a:xfrm>
            <a:off x="406800" y="834267"/>
            <a:ext cx="5203917" cy="5189465"/>
            <a:chOff x="406800" y="834267"/>
            <a:chExt cx="5203917" cy="5189465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4341429E-E399-4857-8D7D-30B3957245AD}"/>
                </a:ext>
              </a:extLst>
            </p:cNvPr>
            <p:cNvSpPr/>
            <p:nvPr/>
          </p:nvSpPr>
          <p:spPr>
            <a:xfrm>
              <a:off x="406800" y="834267"/>
              <a:ext cx="5189465" cy="518946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D9780D0B-F7D3-4C67-99E7-B59EF55D287B}"/>
                </a:ext>
              </a:extLst>
            </p:cNvPr>
            <p:cNvSpPr txBox="1"/>
            <p:nvPr/>
          </p:nvSpPr>
          <p:spPr>
            <a:xfrm>
              <a:off x="421252" y="2051405"/>
              <a:ext cx="5189465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6600" dirty="0">
                  <a:solidFill>
                    <a:schemeClr val="bg1"/>
                  </a:solidFill>
                </a:rPr>
                <a:t>Von Stein zur deutschen Bundesakte </a:t>
              </a: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DE2DA784-04E7-4AF3-BF01-8F66A1E0FC44}"/>
              </a:ext>
            </a:extLst>
          </p:cNvPr>
          <p:cNvSpPr txBox="1"/>
          <p:nvPr/>
        </p:nvSpPr>
        <p:spPr>
          <a:xfrm>
            <a:off x="9696126" y="2573713"/>
            <a:ext cx="2258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Besser wäre,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eine konstitutionelle Monarchie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ECCBE1B-9215-4BA6-A3E1-08A4B1A5D159}"/>
              </a:ext>
            </a:extLst>
          </p:cNvPr>
          <p:cNvSpPr txBox="1"/>
          <p:nvPr/>
        </p:nvSpPr>
        <p:spPr>
          <a:xfrm>
            <a:off x="7916745" y="4822185"/>
            <a:ext cx="255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Rechte des Einzelnen nicht Gesichert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9B5608D-6279-4D89-ACA8-6B631FB80812}"/>
              </a:ext>
            </a:extLst>
          </p:cNvPr>
          <p:cNvSpPr txBox="1"/>
          <p:nvPr/>
        </p:nvSpPr>
        <p:spPr>
          <a:xfrm>
            <a:off x="8182123" y="738602"/>
            <a:ext cx="2022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Verrat an deutschen Idealen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4406159-BC6B-496C-8AA4-8157E2D0D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99" y="359209"/>
            <a:ext cx="4815925" cy="55633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2130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341429E-E399-4857-8D7D-30B3957245AD}"/>
              </a:ext>
            </a:extLst>
          </p:cNvPr>
          <p:cNvSpPr/>
          <p:nvPr/>
        </p:nvSpPr>
        <p:spPr>
          <a:xfrm>
            <a:off x="406800" y="834267"/>
            <a:ext cx="5189465" cy="5189465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CE66BAF-B766-4D31-A4AA-127CD9CC6D62}"/>
              </a:ext>
            </a:extLst>
          </p:cNvPr>
          <p:cNvSpPr/>
          <p:nvPr/>
        </p:nvSpPr>
        <p:spPr>
          <a:xfrm>
            <a:off x="9609741" y="2198615"/>
            <a:ext cx="2431517" cy="2431517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4995055-378F-4DE5-9858-176581A20890}"/>
              </a:ext>
            </a:extLst>
          </p:cNvPr>
          <p:cNvSpPr/>
          <p:nvPr/>
        </p:nvSpPr>
        <p:spPr>
          <a:xfrm>
            <a:off x="7960257" y="4255035"/>
            <a:ext cx="2431516" cy="2431516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0A47B74-726F-4F45-9178-488D05343F55}"/>
              </a:ext>
            </a:extLst>
          </p:cNvPr>
          <p:cNvCxnSpPr>
            <a:cxnSpLocks/>
          </p:cNvCxnSpPr>
          <p:nvPr/>
        </p:nvCxnSpPr>
        <p:spPr>
          <a:xfrm flipV="1">
            <a:off x="5324475" y="1733550"/>
            <a:ext cx="2409825" cy="5067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A1AB4E9-8C0E-48BC-BF15-E5C641262836}"/>
              </a:ext>
            </a:extLst>
          </p:cNvPr>
          <p:cNvCxnSpPr>
            <a:cxnSpLocks/>
          </p:cNvCxnSpPr>
          <p:nvPr/>
        </p:nvCxnSpPr>
        <p:spPr>
          <a:xfrm>
            <a:off x="5324475" y="4630132"/>
            <a:ext cx="2409825" cy="5105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CAF4466-9F4F-4BD7-961F-61DAD09145CB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5596265" y="3372006"/>
            <a:ext cx="3579750" cy="56994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9F579A1-B240-4566-ADFB-11D2320D0D4F}"/>
              </a:ext>
            </a:extLst>
          </p:cNvPr>
          <p:cNvSpPr txBox="1"/>
          <p:nvPr/>
        </p:nvSpPr>
        <p:spPr>
          <a:xfrm>
            <a:off x="399600" y="2660689"/>
            <a:ext cx="51894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800" dirty="0">
                <a:solidFill>
                  <a:schemeClr val="bg1"/>
                </a:solidFill>
              </a:rPr>
              <a:t>Fazit</a:t>
            </a:r>
            <a:endParaRPr lang="de-DE" sz="6600" dirty="0">
              <a:solidFill>
                <a:schemeClr val="bg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7FAD7D-4563-4845-AE9F-688519C84D16}"/>
              </a:ext>
            </a:extLst>
          </p:cNvPr>
          <p:cNvSpPr txBox="1"/>
          <p:nvPr/>
        </p:nvSpPr>
        <p:spPr>
          <a:xfrm>
            <a:off x="9696126" y="2573713"/>
            <a:ext cx="22587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sz="2800" dirty="0">
                <a:solidFill>
                  <a:prstClr val="white"/>
                </a:solidFill>
              </a:rPr>
              <a:t>Führte zu langem Frieden in Europa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B495615-C996-45D0-BF5F-31BF4396DD72}"/>
              </a:ext>
            </a:extLst>
          </p:cNvPr>
          <p:cNvSpPr txBox="1"/>
          <p:nvPr/>
        </p:nvSpPr>
        <p:spPr>
          <a:xfrm>
            <a:off x="7899173" y="4800939"/>
            <a:ext cx="2553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Kein Nationalstaat in Deutschland 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Später Zensur und Unterdrückung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A77B8C5-EE38-40EE-8EA5-C0DE907B31D7}"/>
              </a:ext>
            </a:extLst>
          </p:cNvPr>
          <p:cNvGrpSpPr/>
          <p:nvPr/>
        </p:nvGrpSpPr>
        <p:grpSpPr>
          <a:xfrm>
            <a:off x="7960257" y="142196"/>
            <a:ext cx="2431517" cy="2431517"/>
            <a:chOff x="7960257" y="142196"/>
            <a:chExt cx="2431517" cy="2431517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A31101D-EB27-484D-9BBB-78F6640CB7CE}"/>
                </a:ext>
              </a:extLst>
            </p:cNvPr>
            <p:cNvSpPr/>
            <p:nvPr/>
          </p:nvSpPr>
          <p:spPr>
            <a:xfrm>
              <a:off x="7960257" y="142196"/>
              <a:ext cx="2431517" cy="2431517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4410EEC-72D6-43DD-98DA-80B3AEF24651}"/>
                </a:ext>
              </a:extLst>
            </p:cNvPr>
            <p:cNvSpPr txBox="1"/>
            <p:nvPr/>
          </p:nvSpPr>
          <p:spPr>
            <a:xfrm>
              <a:off x="8071188" y="997483"/>
              <a:ext cx="22447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de-DE" sz="3200" dirty="0">
                  <a:solidFill>
                    <a:prstClr val="white"/>
                  </a:solidFill>
                </a:rPr>
                <a:t>Ergebnisse </a:t>
              </a:r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8625F6DB-F3F6-4C8D-83B9-588F8E09F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" y="1501973"/>
            <a:ext cx="7755076" cy="35576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0093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5F8E87-AF4F-460A-B192-7A52F18FE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Quellen: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076FC1-A885-485C-8CBF-AADEC6643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Buch: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Der Wiener Kongress : Die Neugestaltung Europas 1814/15</a:t>
            </a: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Heinz </a:t>
            </a:r>
            <a:r>
              <a:rPr lang="de-DE" dirty="0" err="1">
                <a:solidFill>
                  <a:schemeClr val="bg1"/>
                </a:solidFill>
              </a:rPr>
              <a:t>Duchhardt</a:t>
            </a:r>
            <a:endParaRPr lang="de-DE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Internetseiten:</a:t>
            </a:r>
            <a:endParaRPr lang="de-DE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de-DE" dirty="0">
                <a:solidFill>
                  <a:schemeClr val="bg1"/>
                </a:solidFill>
              </a:rPr>
              <a:t>http://www.hlz.hessen.de/hlz/nachlese/rueck-2015/rueck-wienerkongress.html</a:t>
            </a:r>
          </a:p>
          <a:p>
            <a:r>
              <a:rPr lang="de-DE" dirty="0">
                <a:solidFill>
                  <a:schemeClr val="bg1"/>
                </a:solidFill>
              </a:rPr>
              <a:t>https://www.wikiwand.com/de/Wiener_Kongress#</a:t>
            </a:r>
          </a:p>
          <a:p>
            <a:r>
              <a:rPr lang="de-DE" dirty="0">
                <a:solidFill>
                  <a:schemeClr val="bg1"/>
                </a:solidFill>
              </a:rPr>
              <a:t>https://www.wissen.de/lexikon/deutscher-bund</a:t>
            </a:r>
          </a:p>
          <a:p>
            <a:r>
              <a:rPr lang="de-DE" dirty="0">
                <a:solidFill>
                  <a:schemeClr val="bg1"/>
                </a:solidFill>
              </a:rPr>
              <a:t>https://www.wikiwand.com/de/Deutsche_Bundesakte</a:t>
            </a:r>
          </a:p>
          <a:p>
            <a:r>
              <a:rPr lang="de-DE" dirty="0">
                <a:solidFill>
                  <a:schemeClr val="bg1"/>
                </a:solidFill>
              </a:rPr>
              <a:t>https://www.dhm.de/lemo/kapitel/vormaerz-und-revolution/wiener-kongress/bundesakte-1815.html</a:t>
            </a:r>
          </a:p>
          <a:p>
            <a:r>
              <a:rPr lang="de-DE" dirty="0">
                <a:solidFill>
                  <a:schemeClr val="bg1"/>
                </a:solidFill>
              </a:rPr>
              <a:t>https://gutenberg.spiegel.de/buch/lebenserinnerungen-und-denkschriften-2123/10</a:t>
            </a:r>
          </a:p>
          <a:p>
            <a:r>
              <a:rPr lang="de-DE" dirty="0">
                <a:solidFill>
                  <a:schemeClr val="bg1"/>
                </a:solidFill>
              </a:rPr>
              <a:t>https://www.geschichte-abitur.de/restauration-und-vormarz/wiener-kongress</a:t>
            </a:r>
          </a:p>
          <a:p>
            <a:r>
              <a:rPr lang="de-DE" dirty="0">
                <a:solidFill>
                  <a:schemeClr val="bg1"/>
                </a:solidFill>
              </a:rPr>
              <a:t>https://www.geschichte-abitur.de/lexikon/uebersicht-restauration-vormaerz/deutsche-bundesakte</a:t>
            </a:r>
          </a:p>
          <a:p>
            <a:r>
              <a:rPr lang="de-DE" dirty="0">
                <a:solidFill>
                  <a:schemeClr val="bg1"/>
                </a:solidFill>
              </a:rPr>
              <a:t>https://www.wikiwand.com/de/Metternichsches_System</a:t>
            </a:r>
          </a:p>
          <a:p>
            <a:r>
              <a:rPr lang="de-DE" dirty="0">
                <a:solidFill>
                  <a:schemeClr val="bg1"/>
                </a:solidFill>
              </a:rPr>
              <a:t>https://www.wasistwas.de/archiv-geschichte-details/der-wiener-kongress.html</a:t>
            </a:r>
          </a:p>
          <a:p>
            <a:r>
              <a:rPr lang="de-DE" dirty="0">
                <a:solidFill>
                  <a:schemeClr val="bg1"/>
                </a:solidFill>
              </a:rPr>
              <a:t>https://www.elbaworld.com/de/napoleon-elba/p-389-abfahrt-napoleon.html </a:t>
            </a:r>
          </a:p>
          <a:p>
            <a:r>
              <a:rPr lang="de-DE" dirty="0">
                <a:solidFill>
                  <a:schemeClr val="bg1"/>
                </a:solidFill>
              </a:rPr>
              <a:t>https://www.google.de/url?sa=t&amp;rct=j&amp;q=&amp;esrc=s&amp;source=web&amp;cd=1&amp;cad=rja&amp;uact=8&amp;ved=2ahUKEwjEmqGC94XlAhVCKewKHTnjC0MQFjAAegQIBRAC&amp;url=https%3A%2F%2Fwww2.klett.de%2Fsixcms%2Fmedia.php%2F229%2Fkap1_gug_nrw.pdf&amp;usg=AOvVaw37iILV3CjOIBscsWXtAcJ1</a:t>
            </a:r>
          </a:p>
        </p:txBody>
      </p:sp>
    </p:spTree>
    <p:extLst>
      <p:ext uri="{BB962C8B-B14F-4D97-AF65-F5344CB8AC3E}">
        <p14:creationId xmlns:p14="http://schemas.microsoft.com/office/powerpoint/2010/main" val="3345869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341429E-E399-4857-8D7D-30B3957245AD}"/>
              </a:ext>
            </a:extLst>
          </p:cNvPr>
          <p:cNvSpPr/>
          <p:nvPr/>
        </p:nvSpPr>
        <p:spPr>
          <a:xfrm>
            <a:off x="399600" y="834267"/>
            <a:ext cx="5189465" cy="5189465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A31101D-EB27-484D-9BBB-78F6640CB7CE}"/>
              </a:ext>
            </a:extLst>
          </p:cNvPr>
          <p:cNvSpPr/>
          <p:nvPr/>
        </p:nvSpPr>
        <p:spPr>
          <a:xfrm>
            <a:off x="8204956" y="119893"/>
            <a:ext cx="1948694" cy="1948694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CE66BAF-B766-4D31-A4AA-127CD9CC6D62}"/>
              </a:ext>
            </a:extLst>
          </p:cNvPr>
          <p:cNvSpPr/>
          <p:nvPr/>
        </p:nvSpPr>
        <p:spPr>
          <a:xfrm>
            <a:off x="10033756" y="1265993"/>
            <a:ext cx="1948694" cy="1948694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A18F9AF-556D-4CD8-905F-BBC1B85E15B2}"/>
              </a:ext>
            </a:extLst>
          </p:cNvPr>
          <p:cNvSpPr/>
          <p:nvPr/>
        </p:nvSpPr>
        <p:spPr>
          <a:xfrm>
            <a:off x="10033757" y="3544132"/>
            <a:ext cx="1948693" cy="1948693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4995055-378F-4DE5-9858-176581A20890}"/>
              </a:ext>
            </a:extLst>
          </p:cNvPr>
          <p:cNvSpPr/>
          <p:nvPr/>
        </p:nvSpPr>
        <p:spPr>
          <a:xfrm>
            <a:off x="8204957" y="4789414"/>
            <a:ext cx="1948693" cy="1948693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50C0ECE-8A0A-45A3-AC79-C9F6AC8CF0F1}"/>
              </a:ext>
            </a:extLst>
          </p:cNvPr>
          <p:cNvCxnSpPr>
            <a:cxnSpLocks/>
          </p:cNvCxnSpPr>
          <p:nvPr/>
        </p:nvCxnSpPr>
        <p:spPr>
          <a:xfrm flipV="1">
            <a:off x="5324475" y="1581150"/>
            <a:ext cx="2743200" cy="6591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4FB0BD6-52B2-4F87-919B-8C8D20F0D57F}"/>
              </a:ext>
            </a:extLst>
          </p:cNvPr>
          <p:cNvCxnSpPr>
            <a:cxnSpLocks/>
          </p:cNvCxnSpPr>
          <p:nvPr/>
        </p:nvCxnSpPr>
        <p:spPr>
          <a:xfrm>
            <a:off x="5324475" y="4617661"/>
            <a:ext cx="2771775" cy="6591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5F0FDA6-B274-49E9-9661-F7EA5A6F0398}"/>
              </a:ext>
            </a:extLst>
          </p:cNvPr>
          <p:cNvCxnSpPr>
            <a:cxnSpLocks/>
          </p:cNvCxnSpPr>
          <p:nvPr/>
        </p:nvCxnSpPr>
        <p:spPr>
          <a:xfrm flipV="1">
            <a:off x="5514143" y="2552699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D017817-286F-4A5E-ABFA-0E363A6DC348}"/>
              </a:ext>
            </a:extLst>
          </p:cNvPr>
          <p:cNvCxnSpPr>
            <a:cxnSpLocks/>
          </p:cNvCxnSpPr>
          <p:nvPr/>
        </p:nvCxnSpPr>
        <p:spPr>
          <a:xfrm>
            <a:off x="5514142" y="4042531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74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341429E-E399-4857-8D7D-30B3957245AD}"/>
              </a:ext>
            </a:extLst>
          </p:cNvPr>
          <p:cNvSpPr/>
          <p:nvPr/>
        </p:nvSpPr>
        <p:spPr>
          <a:xfrm>
            <a:off x="406800" y="834267"/>
            <a:ext cx="5189465" cy="5189465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A31101D-EB27-484D-9BBB-78F6640CB7CE}"/>
              </a:ext>
            </a:extLst>
          </p:cNvPr>
          <p:cNvSpPr/>
          <p:nvPr/>
        </p:nvSpPr>
        <p:spPr>
          <a:xfrm>
            <a:off x="7960257" y="142196"/>
            <a:ext cx="2431517" cy="2431517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CE66BAF-B766-4D31-A4AA-127CD9CC6D62}"/>
              </a:ext>
            </a:extLst>
          </p:cNvPr>
          <p:cNvSpPr/>
          <p:nvPr/>
        </p:nvSpPr>
        <p:spPr>
          <a:xfrm>
            <a:off x="9609741" y="2198615"/>
            <a:ext cx="2431517" cy="2431517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4995055-378F-4DE5-9858-176581A20890}"/>
              </a:ext>
            </a:extLst>
          </p:cNvPr>
          <p:cNvSpPr/>
          <p:nvPr/>
        </p:nvSpPr>
        <p:spPr>
          <a:xfrm>
            <a:off x="7960257" y="4255035"/>
            <a:ext cx="2431516" cy="2431516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0A47B74-726F-4F45-9178-488D05343F55}"/>
              </a:ext>
            </a:extLst>
          </p:cNvPr>
          <p:cNvCxnSpPr>
            <a:cxnSpLocks/>
          </p:cNvCxnSpPr>
          <p:nvPr/>
        </p:nvCxnSpPr>
        <p:spPr>
          <a:xfrm flipV="1">
            <a:off x="5324475" y="1733550"/>
            <a:ext cx="2409825" cy="5067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A1AB4E9-8C0E-48BC-BF15-E5C641262836}"/>
              </a:ext>
            </a:extLst>
          </p:cNvPr>
          <p:cNvCxnSpPr>
            <a:cxnSpLocks/>
          </p:cNvCxnSpPr>
          <p:nvPr/>
        </p:nvCxnSpPr>
        <p:spPr>
          <a:xfrm>
            <a:off x="5324475" y="4630132"/>
            <a:ext cx="2409825" cy="5105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CAF4466-9F4F-4BD7-961F-61DAD09145CB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5596265" y="3372006"/>
            <a:ext cx="3579750" cy="56994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55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341429E-E399-4857-8D7D-30B3957245AD}"/>
              </a:ext>
            </a:extLst>
          </p:cNvPr>
          <p:cNvSpPr/>
          <p:nvPr/>
        </p:nvSpPr>
        <p:spPr>
          <a:xfrm>
            <a:off x="406800" y="834267"/>
            <a:ext cx="5189465" cy="5189465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A31101D-EB27-484D-9BBB-78F6640CB7CE}"/>
              </a:ext>
            </a:extLst>
          </p:cNvPr>
          <p:cNvSpPr/>
          <p:nvPr/>
        </p:nvSpPr>
        <p:spPr>
          <a:xfrm>
            <a:off x="7960257" y="171448"/>
            <a:ext cx="3107795" cy="3107795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4995055-378F-4DE5-9858-176581A20890}"/>
              </a:ext>
            </a:extLst>
          </p:cNvPr>
          <p:cNvSpPr/>
          <p:nvPr/>
        </p:nvSpPr>
        <p:spPr>
          <a:xfrm>
            <a:off x="7960257" y="3578757"/>
            <a:ext cx="3107794" cy="3107794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0A47B74-726F-4F45-9178-488D05343F55}"/>
              </a:ext>
            </a:extLst>
          </p:cNvPr>
          <p:cNvCxnSpPr>
            <a:cxnSpLocks/>
          </p:cNvCxnSpPr>
          <p:nvPr/>
        </p:nvCxnSpPr>
        <p:spPr>
          <a:xfrm flipV="1">
            <a:off x="5324475" y="1962150"/>
            <a:ext cx="2333625" cy="2781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A1AB4E9-8C0E-48BC-BF15-E5C641262836}"/>
              </a:ext>
            </a:extLst>
          </p:cNvPr>
          <p:cNvCxnSpPr>
            <a:cxnSpLocks/>
          </p:cNvCxnSpPr>
          <p:nvPr/>
        </p:nvCxnSpPr>
        <p:spPr>
          <a:xfrm>
            <a:off x="5324475" y="4630132"/>
            <a:ext cx="2333625" cy="218093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32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0" name="Folienzoom 39">
                <a:extLst>
                  <a:ext uri="{FF2B5EF4-FFF2-40B4-BE49-F238E27FC236}">
                    <a16:creationId xmlns:a16="http://schemas.microsoft.com/office/drawing/2014/main" id="{DC842B63-8116-47B5-A3E6-15DABF06AC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3123320"/>
                  </p:ext>
                </p:extLst>
              </p:nvPr>
            </p:nvGraphicFramePr>
            <p:xfrm>
              <a:off x="4968314" y="3429000"/>
              <a:ext cx="2578468" cy="2435221"/>
            </p:xfrm>
            <a:graphic>
              <a:graphicData uri="http://schemas.microsoft.com/office/powerpoint/2016/slidezoom">
                <pslz:sldZm>
                  <pslz:sldZmObj sldId="265" cId="3278889">
                    <pslz:zmPr id="{67155E0D-5DC0-46AD-8F0A-F38CC0037047}" returnToParent="0" imageType="cover" transitionDur="1000" showBg="0">
                      <p166:blipFill xmlns:p166="http://schemas.microsoft.com/office/powerpoint/2016/6/main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78468" cy="243522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0" name="Folienzoom 3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C842B63-8116-47B5-A3E6-15DABF06AC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8314" y="3429000"/>
                <a:ext cx="2578468" cy="24352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Folienzoom 33">
                <a:extLst>
                  <a:ext uri="{FF2B5EF4-FFF2-40B4-BE49-F238E27FC236}">
                    <a16:creationId xmlns:a16="http://schemas.microsoft.com/office/drawing/2014/main" id="{15A33520-6166-46B2-BFAA-EC3C57F9C4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2069798"/>
                  </p:ext>
                </p:extLst>
              </p:nvPr>
            </p:nvGraphicFramePr>
            <p:xfrm>
              <a:off x="93045" y="3453353"/>
              <a:ext cx="2493886" cy="2219439"/>
            </p:xfrm>
            <a:graphic>
              <a:graphicData uri="http://schemas.microsoft.com/office/powerpoint/2016/slidezoom">
                <pslz:sldZm>
                  <pslz:sldZmObj sldId="262" cId="2968226841">
                    <pslz:zmPr id="{36C0D269-3155-4A53-B224-EA2423E0B753}" returnToParent="0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93886" cy="2219439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Folienzoom 3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5A33520-6166-46B2-BFAA-EC3C57F9C4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45" y="3453353"/>
                <a:ext cx="2493886" cy="22194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Folienzoom 35">
                <a:extLst>
                  <a:ext uri="{FF2B5EF4-FFF2-40B4-BE49-F238E27FC236}">
                    <a16:creationId xmlns:a16="http://schemas.microsoft.com/office/drawing/2014/main" id="{0D0AD866-2D52-427A-AAA0-94DB626F5E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7458976"/>
                  </p:ext>
                </p:extLst>
              </p:nvPr>
            </p:nvGraphicFramePr>
            <p:xfrm>
              <a:off x="1479250" y="1249463"/>
              <a:ext cx="2046614" cy="1933575"/>
            </p:xfrm>
            <a:graphic>
              <a:graphicData uri="http://schemas.microsoft.com/office/powerpoint/2016/slidezoom">
                <pslz:sldZm>
                  <pslz:sldZmObj sldId="264" cId="1018400755">
                    <pslz:zmPr id="{43F0EC44-FF07-42CE-8E8D-B2F1C9481615}" returnToParent="0" imageType="cover" transitionDur="1000" showBg="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46614" cy="19335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Folienzoom 3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D0AD866-2D52-427A-AAA0-94DB626F5E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9250" y="1249463"/>
                <a:ext cx="2046614" cy="1933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Folienzoom 37">
                <a:extLst>
                  <a:ext uri="{FF2B5EF4-FFF2-40B4-BE49-F238E27FC236}">
                    <a16:creationId xmlns:a16="http://schemas.microsoft.com/office/drawing/2014/main" id="{DECE58D8-6638-4516-A7F3-AAED1C7ECB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67134286"/>
                  </p:ext>
                </p:extLst>
              </p:nvPr>
            </p:nvGraphicFramePr>
            <p:xfrm>
              <a:off x="3163832" y="2904330"/>
              <a:ext cx="1612568" cy="1494432"/>
            </p:xfrm>
            <a:graphic>
              <a:graphicData uri="http://schemas.microsoft.com/office/powerpoint/2016/slidezoom">
                <pslz:sldZm>
                  <pslz:sldZmObj sldId="267" cId="3082944145">
                    <pslz:zmPr id="{BD1EAEE1-D372-42FE-9092-111E15C18DE8}" returnToParent="0" imageType="cover" transitionDur="1000" showBg="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12568" cy="149443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Folienzoom 37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DECE58D8-6638-4516-A7F3-AAED1C7ECB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3832" y="2904330"/>
                <a:ext cx="1612568" cy="1494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4" name="Folienzoom 43">
                <a:extLst>
                  <a:ext uri="{FF2B5EF4-FFF2-40B4-BE49-F238E27FC236}">
                    <a16:creationId xmlns:a16="http://schemas.microsoft.com/office/drawing/2014/main" id="{B9D73832-8DE2-48F6-A0EF-0B7E7796D4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9660235"/>
                  </p:ext>
                </p:extLst>
              </p:nvPr>
            </p:nvGraphicFramePr>
            <p:xfrm>
              <a:off x="6296246" y="899484"/>
              <a:ext cx="2511628" cy="2428106"/>
            </p:xfrm>
            <a:graphic>
              <a:graphicData uri="http://schemas.microsoft.com/office/powerpoint/2016/slidezoom">
                <pslz:sldZm>
                  <pslz:sldZmObj sldId="269" cId="1911556742">
                    <pslz:zmPr id="{98535495-FC36-4AEB-8146-BA472A50A76A}" returnToParent="0" imageType="cover" transitionDur="1000" showBg="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11628" cy="242810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4" name="Folienzoom 43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B9D73832-8DE2-48F6-A0EF-0B7E7796D4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6246" y="899484"/>
                <a:ext cx="2511628" cy="24281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6" name="Folienzoom 45">
                <a:extLst>
                  <a:ext uri="{FF2B5EF4-FFF2-40B4-BE49-F238E27FC236}">
                    <a16:creationId xmlns:a16="http://schemas.microsoft.com/office/drawing/2014/main" id="{E776BD7A-1CB9-432F-9933-C9D0402070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0227440"/>
                  </p:ext>
                </p:extLst>
              </p:nvPr>
            </p:nvGraphicFramePr>
            <p:xfrm>
              <a:off x="8485715" y="2623548"/>
              <a:ext cx="1933575" cy="1939524"/>
            </p:xfrm>
            <a:graphic>
              <a:graphicData uri="http://schemas.microsoft.com/office/powerpoint/2016/slidezoom">
                <pslz:sldZm>
                  <pslz:sldZmObj sldId="271" cId="3507447412">
                    <pslz:zmPr id="{37F4DDEA-8618-4637-9393-2D31A4727094}" returnToParent="0" imageType="cover" transitionDur="1000" showBg="0">
                      <p166:blipFill xmlns:p166="http://schemas.microsoft.com/office/powerpoint/2016/6/main"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3575" cy="193952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6" name="Folienzoom 45">
                <a:hlinkClick r:id="rId23" action="ppaction://hlinksldjump"/>
                <a:extLst>
                  <a:ext uri="{FF2B5EF4-FFF2-40B4-BE49-F238E27FC236}">
                    <a16:creationId xmlns:a16="http://schemas.microsoft.com/office/drawing/2014/main" id="{E776BD7A-1CB9-432F-9933-C9D0402070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85715" y="2623548"/>
                <a:ext cx="1933575" cy="1939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8" name="Folienzoom 47">
                <a:extLst>
                  <a:ext uri="{FF2B5EF4-FFF2-40B4-BE49-F238E27FC236}">
                    <a16:creationId xmlns:a16="http://schemas.microsoft.com/office/drawing/2014/main" id="{5F8966A4-A358-45B1-B44D-3A1FF17697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0341404"/>
                  </p:ext>
                </p:extLst>
              </p:nvPr>
            </p:nvGraphicFramePr>
            <p:xfrm>
              <a:off x="9731022" y="4563072"/>
              <a:ext cx="1934470" cy="1934470"/>
            </p:xfrm>
            <a:graphic>
              <a:graphicData uri="http://schemas.microsoft.com/office/powerpoint/2016/slidezoom">
                <pslz:sldZm>
                  <pslz:sldZmObj sldId="273" cId="800938785">
                    <pslz:zmPr id="{DCC97033-1214-4177-9D53-E86BE399C277}" returnToParent="0" imageType="cover" transitionDur="1000" showBg="0">
                      <p166:blipFill xmlns:p166="http://schemas.microsoft.com/office/powerpoint/2016/6/main"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34470" cy="193447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8" name="Folienzoom 47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5F8966A4-A358-45B1-B44D-3A1FF17697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31022" y="4563072"/>
                <a:ext cx="1934470" cy="1934470"/>
              </a:xfrm>
              <a:prstGeom prst="rect">
                <a:avLst/>
              </a:prstGeom>
            </p:spPr>
          </p:pic>
        </mc:Fallback>
      </mc:AlternateContent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7A029BA9-73DC-45D4-B16D-5FB2F99237E8}"/>
              </a:ext>
            </a:extLst>
          </p:cNvPr>
          <p:cNvCxnSpPr>
            <a:cxnSpLocks/>
          </p:cNvCxnSpPr>
          <p:nvPr/>
        </p:nvCxnSpPr>
        <p:spPr>
          <a:xfrm flipV="1">
            <a:off x="1783644" y="3087892"/>
            <a:ext cx="339398" cy="479397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4D336FBE-286C-43CE-AA57-C99CB9019111}"/>
              </a:ext>
            </a:extLst>
          </p:cNvPr>
          <p:cNvCxnSpPr>
            <a:cxnSpLocks/>
          </p:cNvCxnSpPr>
          <p:nvPr/>
        </p:nvCxnSpPr>
        <p:spPr>
          <a:xfrm flipH="1" flipV="1">
            <a:off x="3160508" y="2856091"/>
            <a:ext cx="365356" cy="23180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62AC2DE1-F477-458B-9FBA-4D7C812C59EF}"/>
              </a:ext>
            </a:extLst>
          </p:cNvPr>
          <p:cNvCxnSpPr>
            <a:cxnSpLocks/>
          </p:cNvCxnSpPr>
          <p:nvPr/>
        </p:nvCxnSpPr>
        <p:spPr>
          <a:xfrm flipH="1" flipV="1">
            <a:off x="4639266" y="3937000"/>
            <a:ext cx="475325" cy="2322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8FAFF8B1-DA59-42B8-9935-D5E37759C846}"/>
              </a:ext>
            </a:extLst>
          </p:cNvPr>
          <p:cNvCxnSpPr>
            <a:cxnSpLocks/>
          </p:cNvCxnSpPr>
          <p:nvPr/>
        </p:nvCxnSpPr>
        <p:spPr>
          <a:xfrm flipV="1">
            <a:off x="6296246" y="2971991"/>
            <a:ext cx="391631" cy="50327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FE4BC6DC-C2A8-4376-8625-383FE19ECBA1}"/>
              </a:ext>
            </a:extLst>
          </p:cNvPr>
          <p:cNvCxnSpPr>
            <a:cxnSpLocks/>
          </p:cNvCxnSpPr>
          <p:nvPr/>
        </p:nvCxnSpPr>
        <p:spPr>
          <a:xfrm flipH="1" flipV="1">
            <a:off x="8610600" y="2623548"/>
            <a:ext cx="364068" cy="142232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5975C8F3-23FB-402B-953A-B6E69F1C77C2}"/>
              </a:ext>
            </a:extLst>
          </p:cNvPr>
          <p:cNvCxnSpPr>
            <a:cxnSpLocks/>
          </p:cNvCxnSpPr>
          <p:nvPr/>
        </p:nvCxnSpPr>
        <p:spPr>
          <a:xfrm flipH="1" flipV="1">
            <a:off x="9940877" y="4366136"/>
            <a:ext cx="239206" cy="393873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7" name="Folienzoom 76">
                <a:extLst>
                  <a:ext uri="{FF2B5EF4-FFF2-40B4-BE49-F238E27FC236}">
                    <a16:creationId xmlns:a16="http://schemas.microsoft.com/office/drawing/2014/main" id="{61D87776-50B0-4149-BE75-DA052AC212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2404020"/>
                  </p:ext>
                </p:extLst>
              </p:nvPr>
            </p:nvGraphicFramePr>
            <p:xfrm>
              <a:off x="10900562" y="37754"/>
              <a:ext cx="1211709" cy="1211709"/>
            </p:xfrm>
            <a:graphic>
              <a:graphicData uri="http://schemas.microsoft.com/office/powerpoint/2016/slidezoom">
                <pslz:sldZm>
                  <pslz:sldZmObj sldId="274" cId="3345869201">
                    <pslz:zmPr id="{2E7A65EF-6AE6-4EEF-A9B4-265048AF8682}" returnToParent="0" imageType="cover" transitionDur="1000" showBg="0">
                      <p166:blipFill xmlns:p166="http://schemas.microsoft.com/office/powerpoint/2016/6/main"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  <a:ext uri="{96DAC541-7B7A-43D3-8B79-37D633B846F1}">
                              <asvg:svgBlip xmlns:asvg="http://schemas.microsoft.com/office/drawing/2016/SVG/main" r:embed="rId29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1709" cy="1211709"/>
                        </a:xfrm>
                        <a:prstGeom prst="rect">
                          <a:avLst/>
                        </a:prstGeom>
                        <a:noFill/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7" name="Folienzoom 7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61D87776-50B0-4149-BE75-DA052AC212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10900562" y="37754"/>
                <a:ext cx="1211709" cy="1211709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360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341429E-E399-4857-8D7D-30B3957245AD}"/>
              </a:ext>
            </a:extLst>
          </p:cNvPr>
          <p:cNvSpPr/>
          <p:nvPr/>
        </p:nvSpPr>
        <p:spPr>
          <a:xfrm>
            <a:off x="399600" y="834267"/>
            <a:ext cx="5189465" cy="5189465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400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D20898B-FEFE-47E8-88F2-5C99F8A6E941}"/>
              </a:ext>
            </a:extLst>
          </p:cNvPr>
          <p:cNvSpPr txBox="1"/>
          <p:nvPr/>
        </p:nvSpPr>
        <p:spPr>
          <a:xfrm>
            <a:off x="399600" y="2660689"/>
            <a:ext cx="51894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Grundaspekte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A31101D-EB27-484D-9BBB-78F6640CB7CE}"/>
              </a:ext>
            </a:extLst>
          </p:cNvPr>
          <p:cNvSpPr/>
          <p:nvPr/>
        </p:nvSpPr>
        <p:spPr>
          <a:xfrm>
            <a:off x="8204956" y="119893"/>
            <a:ext cx="1948694" cy="1948694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CE66BAF-B766-4D31-A4AA-127CD9CC6D62}"/>
              </a:ext>
            </a:extLst>
          </p:cNvPr>
          <p:cNvSpPr/>
          <p:nvPr/>
        </p:nvSpPr>
        <p:spPr>
          <a:xfrm>
            <a:off x="10033756" y="1265993"/>
            <a:ext cx="1948694" cy="1948694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000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4995055-378F-4DE5-9858-176581A20890}"/>
              </a:ext>
            </a:extLst>
          </p:cNvPr>
          <p:cNvSpPr/>
          <p:nvPr/>
        </p:nvSpPr>
        <p:spPr>
          <a:xfrm>
            <a:off x="8204957" y="4789414"/>
            <a:ext cx="1948693" cy="1948693"/>
          </a:xfrm>
          <a:prstGeom prst="ellipse">
            <a:avLst/>
          </a:prstGeom>
          <a:solidFill>
            <a:schemeClr val="accent1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50C0ECE-8A0A-45A3-AC79-C9F6AC8CF0F1}"/>
              </a:ext>
            </a:extLst>
          </p:cNvPr>
          <p:cNvCxnSpPr>
            <a:cxnSpLocks/>
          </p:cNvCxnSpPr>
          <p:nvPr/>
        </p:nvCxnSpPr>
        <p:spPr>
          <a:xfrm flipV="1">
            <a:off x="5324475" y="1581150"/>
            <a:ext cx="2743200" cy="6591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4FB0BD6-52B2-4F87-919B-8C8D20F0D57F}"/>
              </a:ext>
            </a:extLst>
          </p:cNvPr>
          <p:cNvCxnSpPr>
            <a:cxnSpLocks/>
          </p:cNvCxnSpPr>
          <p:nvPr/>
        </p:nvCxnSpPr>
        <p:spPr>
          <a:xfrm>
            <a:off x="5324475" y="4617661"/>
            <a:ext cx="2771775" cy="6591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5F0FDA6-B274-49E9-9661-F7EA5A6F0398}"/>
              </a:ext>
            </a:extLst>
          </p:cNvPr>
          <p:cNvCxnSpPr>
            <a:cxnSpLocks/>
          </p:cNvCxnSpPr>
          <p:nvPr/>
        </p:nvCxnSpPr>
        <p:spPr>
          <a:xfrm flipV="1">
            <a:off x="5514143" y="2552699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D017817-286F-4A5E-ABFA-0E363A6DC348}"/>
              </a:ext>
            </a:extLst>
          </p:cNvPr>
          <p:cNvCxnSpPr>
            <a:cxnSpLocks/>
          </p:cNvCxnSpPr>
          <p:nvPr/>
        </p:nvCxnSpPr>
        <p:spPr>
          <a:xfrm>
            <a:off x="5514142" y="4042531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315CF7FC-193C-4EB7-87D3-C062A7CC7E59}"/>
              </a:ext>
            </a:extLst>
          </p:cNvPr>
          <p:cNvSpPr txBox="1"/>
          <p:nvPr/>
        </p:nvSpPr>
        <p:spPr>
          <a:xfrm>
            <a:off x="8067675" y="487919"/>
            <a:ext cx="217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18.09.1814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 – 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09.06.1815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FA1C319-3ACC-49DB-BB21-6DFF862E0DDF}"/>
              </a:ext>
            </a:extLst>
          </p:cNvPr>
          <p:cNvSpPr txBox="1"/>
          <p:nvPr/>
        </p:nvSpPr>
        <p:spPr>
          <a:xfrm>
            <a:off x="9922253" y="1816024"/>
            <a:ext cx="21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Neuordnung Europas</a:t>
            </a:r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984487B-16AF-4A3E-BB56-BD10C0071A8C}"/>
              </a:ext>
            </a:extLst>
          </p:cNvPr>
          <p:cNvGrpSpPr/>
          <p:nvPr/>
        </p:nvGrpSpPr>
        <p:grpSpPr>
          <a:xfrm>
            <a:off x="9922253" y="3544132"/>
            <a:ext cx="2171700" cy="1948693"/>
            <a:chOff x="9922253" y="3544132"/>
            <a:chExt cx="2171700" cy="1948693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DA18F9AF-556D-4CD8-905F-BBC1B85E15B2}"/>
                </a:ext>
              </a:extLst>
            </p:cNvPr>
            <p:cNvSpPr/>
            <p:nvPr/>
          </p:nvSpPr>
          <p:spPr>
            <a:xfrm>
              <a:off x="10033757" y="3544132"/>
              <a:ext cx="1948693" cy="1948693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F6D99E56-A884-4362-B54C-833184AD0A01}"/>
                </a:ext>
              </a:extLst>
            </p:cNvPr>
            <p:cNvSpPr txBox="1"/>
            <p:nvPr/>
          </p:nvSpPr>
          <p:spPr>
            <a:xfrm>
              <a:off x="9922253" y="3894089"/>
              <a:ext cx="2171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Leitung:</a:t>
              </a:r>
            </a:p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 Fürst von Metternich</a:t>
              </a:r>
            </a:p>
          </p:txBody>
        </p: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2E27B080-970D-4A61-83ED-7A12E36761DC}"/>
              </a:ext>
            </a:extLst>
          </p:cNvPr>
          <p:cNvSpPr txBox="1"/>
          <p:nvPr/>
        </p:nvSpPr>
        <p:spPr>
          <a:xfrm>
            <a:off x="8096250" y="5194225"/>
            <a:ext cx="217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Rund 200 Europäische Staaten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54EFF48-9143-41BB-B9C7-44CB07DC8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16" y="591795"/>
            <a:ext cx="4583907" cy="567440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6822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8">
            <a:extLst>
              <a:ext uri="{FF2B5EF4-FFF2-40B4-BE49-F238E27FC236}">
                <a16:creationId xmlns:a16="http://schemas.microsoft.com/office/drawing/2014/main" id="{DB89F3E1-7187-4DFD-90A4-0A14C548ACCB}"/>
              </a:ext>
            </a:extLst>
          </p:cNvPr>
          <p:cNvSpPr/>
          <p:nvPr/>
        </p:nvSpPr>
        <p:spPr>
          <a:xfrm>
            <a:off x="399600" y="834267"/>
            <a:ext cx="5189465" cy="5189465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93A7A5E-3D99-4463-9279-D918C3B1E3AC}"/>
              </a:ext>
            </a:extLst>
          </p:cNvPr>
          <p:cNvSpPr txBox="1"/>
          <p:nvPr/>
        </p:nvSpPr>
        <p:spPr>
          <a:xfrm>
            <a:off x="399600" y="2660689"/>
            <a:ext cx="51894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Vorgeschichte 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A31101D-EB27-484D-9BBB-78F6640CB7CE}"/>
              </a:ext>
            </a:extLst>
          </p:cNvPr>
          <p:cNvSpPr/>
          <p:nvPr/>
        </p:nvSpPr>
        <p:spPr>
          <a:xfrm>
            <a:off x="7960257" y="142196"/>
            <a:ext cx="2431517" cy="2431517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4995055-378F-4DE5-9858-176581A20890}"/>
              </a:ext>
            </a:extLst>
          </p:cNvPr>
          <p:cNvSpPr/>
          <p:nvPr/>
        </p:nvSpPr>
        <p:spPr>
          <a:xfrm>
            <a:off x="7960257" y="4255035"/>
            <a:ext cx="2431516" cy="2431516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0A47B74-726F-4F45-9178-488D05343F55}"/>
              </a:ext>
            </a:extLst>
          </p:cNvPr>
          <p:cNvCxnSpPr>
            <a:cxnSpLocks/>
          </p:cNvCxnSpPr>
          <p:nvPr/>
        </p:nvCxnSpPr>
        <p:spPr>
          <a:xfrm flipV="1">
            <a:off x="5324475" y="1733550"/>
            <a:ext cx="2409825" cy="5067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9A1AB4E9-8C0E-48BC-BF15-E5C641262836}"/>
              </a:ext>
            </a:extLst>
          </p:cNvPr>
          <p:cNvCxnSpPr>
            <a:cxnSpLocks/>
          </p:cNvCxnSpPr>
          <p:nvPr/>
        </p:nvCxnSpPr>
        <p:spPr>
          <a:xfrm>
            <a:off x="5324475" y="4630132"/>
            <a:ext cx="2409825" cy="5105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3CAF4466-9F4F-4BD7-961F-61DAD09145CB}"/>
              </a:ext>
            </a:extLst>
          </p:cNvPr>
          <p:cNvCxnSpPr>
            <a:cxnSpLocks/>
          </p:cNvCxnSpPr>
          <p:nvPr/>
        </p:nvCxnSpPr>
        <p:spPr>
          <a:xfrm flipV="1">
            <a:off x="5596265" y="3372006"/>
            <a:ext cx="3579750" cy="56994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B2721535-8097-4CDF-8836-A86FF305E3EC}"/>
              </a:ext>
            </a:extLst>
          </p:cNvPr>
          <p:cNvGrpSpPr/>
          <p:nvPr/>
        </p:nvGrpSpPr>
        <p:grpSpPr>
          <a:xfrm>
            <a:off x="9609741" y="2198615"/>
            <a:ext cx="2431517" cy="2431517"/>
            <a:chOff x="9609741" y="2198615"/>
            <a:chExt cx="2431517" cy="2431517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ACE66BAF-B766-4D31-A4AA-127CD9CC6D62}"/>
                </a:ext>
              </a:extLst>
            </p:cNvPr>
            <p:cNvSpPr/>
            <p:nvPr/>
          </p:nvSpPr>
          <p:spPr>
            <a:xfrm>
              <a:off x="9609741" y="2198615"/>
              <a:ext cx="2431517" cy="2431517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0E9963C-9506-4CFE-ABEF-5FC3A4F01DEF}"/>
                </a:ext>
              </a:extLst>
            </p:cNvPr>
            <p:cNvSpPr txBox="1"/>
            <p:nvPr/>
          </p:nvSpPr>
          <p:spPr>
            <a:xfrm>
              <a:off x="9782512" y="2990364"/>
              <a:ext cx="20859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</a:rPr>
                <a:t>Napoleon nach Elba verbannt</a:t>
              </a:r>
            </a:p>
          </p:txBody>
        </p:sp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FD8403D3-F49B-457E-B965-4160C0149A6E}"/>
              </a:ext>
            </a:extLst>
          </p:cNvPr>
          <p:cNvSpPr txBox="1"/>
          <p:nvPr/>
        </p:nvSpPr>
        <p:spPr>
          <a:xfrm>
            <a:off x="8182123" y="738602"/>
            <a:ext cx="20229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Frieden zwischen Alliierten und Frankreich am 30.03.1814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FA6EE38-AA5A-4DBD-99B5-D32F69FF9773}"/>
              </a:ext>
            </a:extLst>
          </p:cNvPr>
          <p:cNvSpPr txBox="1"/>
          <p:nvPr/>
        </p:nvSpPr>
        <p:spPr>
          <a:xfrm>
            <a:off x="7899173" y="5035817"/>
            <a:ext cx="25536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Bourbonenmonarchie in Frankreich wiederhergestellt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8ED9A5B-10E1-4FD0-B4A8-46933B4D21C2}"/>
              </a:ext>
            </a:extLst>
          </p:cNvPr>
          <p:cNvSpPr/>
          <p:nvPr/>
        </p:nvSpPr>
        <p:spPr>
          <a:xfrm>
            <a:off x="9609740" y="2183989"/>
            <a:ext cx="2431517" cy="2431517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5000" r="-25000"/>
            </a:stretch>
          </a:blip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8400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341429E-E399-4857-8D7D-30B3957245AD}"/>
              </a:ext>
            </a:extLst>
          </p:cNvPr>
          <p:cNvSpPr/>
          <p:nvPr/>
        </p:nvSpPr>
        <p:spPr>
          <a:xfrm>
            <a:off x="406800" y="834267"/>
            <a:ext cx="5189465" cy="5189465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FE50F38-EA00-4169-8807-26C1E0022791}"/>
              </a:ext>
            </a:extLst>
          </p:cNvPr>
          <p:cNvSpPr txBox="1"/>
          <p:nvPr/>
        </p:nvSpPr>
        <p:spPr>
          <a:xfrm>
            <a:off x="406799" y="2396731"/>
            <a:ext cx="51894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„Der Kongress tanzt“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D49D048B-E89C-434C-A90A-95504E5FCCF3}"/>
              </a:ext>
            </a:extLst>
          </p:cNvPr>
          <p:cNvSpPr/>
          <p:nvPr/>
        </p:nvSpPr>
        <p:spPr>
          <a:xfrm>
            <a:off x="9609741" y="2198615"/>
            <a:ext cx="2431517" cy="2431517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D369D0B-8CAC-49CD-8935-DF3CF7E7A841}"/>
              </a:ext>
            </a:extLst>
          </p:cNvPr>
          <p:cNvSpPr/>
          <p:nvPr/>
        </p:nvSpPr>
        <p:spPr>
          <a:xfrm>
            <a:off x="7960257" y="4255035"/>
            <a:ext cx="2431516" cy="2431516"/>
          </a:xfrm>
          <a:prstGeom prst="ellipse">
            <a:avLst/>
          </a:prstGeom>
          <a:solidFill>
            <a:schemeClr val="accent1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AF404F3-5DA8-4E0C-8EB7-F2CE6C1CEE70}"/>
              </a:ext>
            </a:extLst>
          </p:cNvPr>
          <p:cNvCxnSpPr>
            <a:cxnSpLocks/>
          </p:cNvCxnSpPr>
          <p:nvPr/>
        </p:nvCxnSpPr>
        <p:spPr>
          <a:xfrm flipV="1">
            <a:off x="5324475" y="1733550"/>
            <a:ext cx="2409825" cy="5067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F7B91B17-58BE-4927-8F80-DB4F886F3278}"/>
              </a:ext>
            </a:extLst>
          </p:cNvPr>
          <p:cNvCxnSpPr>
            <a:cxnSpLocks/>
          </p:cNvCxnSpPr>
          <p:nvPr/>
        </p:nvCxnSpPr>
        <p:spPr>
          <a:xfrm>
            <a:off x="5324475" y="4630132"/>
            <a:ext cx="2409825" cy="5105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8D6CC3B-EBBA-47C6-B6AF-C82DE192C5AF}"/>
              </a:ext>
            </a:extLst>
          </p:cNvPr>
          <p:cNvCxnSpPr>
            <a:cxnSpLocks/>
          </p:cNvCxnSpPr>
          <p:nvPr/>
        </p:nvCxnSpPr>
        <p:spPr>
          <a:xfrm flipV="1">
            <a:off x="5596265" y="3372006"/>
            <a:ext cx="3579750" cy="56994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56F9C41B-6ED5-492A-969A-F556D90F7105}"/>
              </a:ext>
            </a:extLst>
          </p:cNvPr>
          <p:cNvSpPr txBox="1"/>
          <p:nvPr/>
        </p:nvSpPr>
        <p:spPr>
          <a:xfrm>
            <a:off x="9782512" y="2350671"/>
            <a:ext cx="20859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Zuerst Langsames Voranschreiten beim Problem: 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Polen, Sachsen 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C2763E4-6B0B-4483-BA20-4C24E50B14B1}"/>
              </a:ext>
            </a:extLst>
          </p:cNvPr>
          <p:cNvGrpSpPr/>
          <p:nvPr/>
        </p:nvGrpSpPr>
        <p:grpSpPr>
          <a:xfrm>
            <a:off x="7960257" y="142196"/>
            <a:ext cx="2431517" cy="2431517"/>
            <a:chOff x="7960257" y="142196"/>
            <a:chExt cx="2431517" cy="2431517"/>
          </a:xfrm>
        </p:grpSpPr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D9DEF327-4805-470E-949A-92442EDC80AD}"/>
                </a:ext>
              </a:extLst>
            </p:cNvPr>
            <p:cNvSpPr/>
            <p:nvPr/>
          </p:nvSpPr>
          <p:spPr>
            <a:xfrm>
              <a:off x="7960257" y="142196"/>
              <a:ext cx="2431517" cy="243151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4C9757A6-028B-4ACA-9E81-FE59C02ECC94}"/>
                </a:ext>
              </a:extLst>
            </p:cNvPr>
            <p:cNvSpPr txBox="1"/>
            <p:nvPr/>
          </p:nvSpPr>
          <p:spPr>
            <a:xfrm>
              <a:off x="8182123" y="738602"/>
              <a:ext cx="20229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Viele Bälle, Konzerte, Jagden etc.</a:t>
              </a:r>
            </a:p>
          </p:txBody>
        </p:sp>
      </p:grpSp>
      <p:sp>
        <p:nvSpPr>
          <p:cNvPr id="37" name="Textfeld 36">
            <a:extLst>
              <a:ext uri="{FF2B5EF4-FFF2-40B4-BE49-F238E27FC236}">
                <a16:creationId xmlns:a16="http://schemas.microsoft.com/office/drawing/2014/main" id="{135FAB6C-A854-424E-8744-6349011C47E5}"/>
              </a:ext>
            </a:extLst>
          </p:cNvPr>
          <p:cNvSpPr txBox="1"/>
          <p:nvPr/>
        </p:nvSpPr>
        <p:spPr>
          <a:xfrm>
            <a:off x="7916745" y="4822185"/>
            <a:ext cx="2553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Nach Napoleons Rückkehr – Beschleunigte Arbeit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525F77A-DED0-4A0B-AA94-E8EE5F353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2" y="1379744"/>
            <a:ext cx="6834323" cy="41576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8294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341429E-E399-4857-8D7D-30B3957245AD}"/>
              </a:ext>
            </a:extLst>
          </p:cNvPr>
          <p:cNvSpPr/>
          <p:nvPr/>
        </p:nvSpPr>
        <p:spPr>
          <a:xfrm>
            <a:off x="399600" y="834267"/>
            <a:ext cx="5189465" cy="5189465"/>
          </a:xfrm>
          <a:prstGeom prst="ellipse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A18F9AF-556D-4CD8-905F-BBC1B85E15B2}"/>
              </a:ext>
            </a:extLst>
          </p:cNvPr>
          <p:cNvSpPr/>
          <p:nvPr/>
        </p:nvSpPr>
        <p:spPr>
          <a:xfrm>
            <a:off x="10033757" y="3544132"/>
            <a:ext cx="1948693" cy="1948693"/>
          </a:xfrm>
          <a:prstGeom prst="ellipse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4995055-378F-4DE5-9858-176581A20890}"/>
              </a:ext>
            </a:extLst>
          </p:cNvPr>
          <p:cNvSpPr/>
          <p:nvPr/>
        </p:nvSpPr>
        <p:spPr>
          <a:xfrm>
            <a:off x="8204957" y="4789414"/>
            <a:ext cx="1948693" cy="1948693"/>
          </a:xfrm>
          <a:prstGeom prst="ellipse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50C0ECE-8A0A-45A3-AC79-C9F6AC8CF0F1}"/>
              </a:ext>
            </a:extLst>
          </p:cNvPr>
          <p:cNvCxnSpPr>
            <a:cxnSpLocks/>
          </p:cNvCxnSpPr>
          <p:nvPr/>
        </p:nvCxnSpPr>
        <p:spPr>
          <a:xfrm flipV="1">
            <a:off x="5324475" y="1581150"/>
            <a:ext cx="2743200" cy="6591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4FB0BD6-52B2-4F87-919B-8C8D20F0D57F}"/>
              </a:ext>
            </a:extLst>
          </p:cNvPr>
          <p:cNvCxnSpPr>
            <a:cxnSpLocks/>
          </p:cNvCxnSpPr>
          <p:nvPr/>
        </p:nvCxnSpPr>
        <p:spPr>
          <a:xfrm>
            <a:off x="5324475" y="4617661"/>
            <a:ext cx="2771775" cy="6591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5F0FDA6-B274-49E9-9661-F7EA5A6F0398}"/>
              </a:ext>
            </a:extLst>
          </p:cNvPr>
          <p:cNvCxnSpPr>
            <a:cxnSpLocks/>
          </p:cNvCxnSpPr>
          <p:nvPr/>
        </p:nvCxnSpPr>
        <p:spPr>
          <a:xfrm flipV="1">
            <a:off x="5514143" y="2552699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D017817-286F-4A5E-ABFA-0E363A6DC348}"/>
              </a:ext>
            </a:extLst>
          </p:cNvPr>
          <p:cNvCxnSpPr>
            <a:cxnSpLocks/>
          </p:cNvCxnSpPr>
          <p:nvPr/>
        </p:nvCxnSpPr>
        <p:spPr>
          <a:xfrm>
            <a:off x="5514142" y="4042531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388022B-604C-481C-8D98-3D3E80B9D3CF}"/>
              </a:ext>
            </a:extLst>
          </p:cNvPr>
          <p:cNvSpPr txBox="1"/>
          <p:nvPr/>
        </p:nvSpPr>
        <p:spPr>
          <a:xfrm>
            <a:off x="399600" y="2660689"/>
            <a:ext cx="51894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Hauptziele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C8728B83-2EFC-4B3F-8DC7-CA1448E4CC0C}"/>
              </a:ext>
            </a:extLst>
          </p:cNvPr>
          <p:cNvGrpSpPr/>
          <p:nvPr/>
        </p:nvGrpSpPr>
        <p:grpSpPr>
          <a:xfrm>
            <a:off x="8096250" y="119893"/>
            <a:ext cx="2171700" cy="1948694"/>
            <a:chOff x="8096250" y="119893"/>
            <a:chExt cx="2171700" cy="1948694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A31101D-EB27-484D-9BBB-78F6640CB7CE}"/>
                </a:ext>
              </a:extLst>
            </p:cNvPr>
            <p:cNvSpPr/>
            <p:nvPr/>
          </p:nvSpPr>
          <p:spPr>
            <a:xfrm>
              <a:off x="8204956" y="119893"/>
              <a:ext cx="1948694" cy="194869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3EBFB67-CEF4-429D-8F43-9883C3F7E33D}"/>
                </a:ext>
              </a:extLst>
            </p:cNvPr>
            <p:cNvSpPr txBox="1"/>
            <p:nvPr/>
          </p:nvSpPr>
          <p:spPr>
            <a:xfrm>
              <a:off x="8096250" y="804328"/>
              <a:ext cx="217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Restauration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9580C45-22B9-4722-8E2C-2BEB37CC1C3A}"/>
              </a:ext>
            </a:extLst>
          </p:cNvPr>
          <p:cNvGrpSpPr/>
          <p:nvPr/>
        </p:nvGrpSpPr>
        <p:grpSpPr>
          <a:xfrm>
            <a:off x="9922253" y="1265993"/>
            <a:ext cx="2171700" cy="1948694"/>
            <a:chOff x="9922253" y="1265993"/>
            <a:chExt cx="2171700" cy="194869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ACE66BAF-B766-4D31-A4AA-127CD9CC6D62}"/>
                </a:ext>
              </a:extLst>
            </p:cNvPr>
            <p:cNvSpPr/>
            <p:nvPr/>
          </p:nvSpPr>
          <p:spPr>
            <a:xfrm>
              <a:off x="10033756" y="1265993"/>
              <a:ext cx="1948694" cy="194869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692D5F1-7A98-44BB-B122-3D003641F20B}"/>
                </a:ext>
              </a:extLst>
            </p:cNvPr>
            <p:cNvSpPr txBox="1"/>
            <p:nvPr/>
          </p:nvSpPr>
          <p:spPr>
            <a:xfrm>
              <a:off x="9922253" y="1959498"/>
              <a:ext cx="217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Legitimität</a:t>
              </a:r>
            </a:p>
          </p:txBody>
        </p: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44111569-CCB9-4319-9A01-36379AB11429}"/>
              </a:ext>
            </a:extLst>
          </p:cNvPr>
          <p:cNvSpPr txBox="1"/>
          <p:nvPr/>
        </p:nvSpPr>
        <p:spPr>
          <a:xfrm>
            <a:off x="9922253" y="4272001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Solidarität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5C059E5-1519-41D6-8115-49A68EE9A48E}"/>
              </a:ext>
            </a:extLst>
          </p:cNvPr>
          <p:cNvSpPr txBox="1"/>
          <p:nvPr/>
        </p:nvSpPr>
        <p:spPr>
          <a:xfrm>
            <a:off x="8096250" y="5217778"/>
            <a:ext cx="21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Mächte - </a:t>
            </a:r>
            <a:r>
              <a:rPr lang="de-DE" sz="2400" dirty="0" err="1">
                <a:solidFill>
                  <a:schemeClr val="bg1"/>
                </a:solidFill>
              </a:rPr>
              <a:t>gleichgewicht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423B71-888A-4DC0-8315-9D2675258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93" y="1762309"/>
            <a:ext cx="4185039" cy="33333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A77E3DC-8559-44A7-AF1D-5FE5FCF005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2"/>
          <a:stretch/>
        </p:blipFill>
        <p:spPr>
          <a:xfrm>
            <a:off x="0" y="935137"/>
            <a:ext cx="12192000" cy="4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341429E-E399-4857-8D7D-30B3957245AD}"/>
              </a:ext>
            </a:extLst>
          </p:cNvPr>
          <p:cNvSpPr/>
          <p:nvPr/>
        </p:nvSpPr>
        <p:spPr>
          <a:xfrm>
            <a:off x="399600" y="834267"/>
            <a:ext cx="5189465" cy="5189465"/>
          </a:xfrm>
          <a:prstGeom prst="ellipse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A31101D-EB27-484D-9BBB-78F6640CB7CE}"/>
              </a:ext>
            </a:extLst>
          </p:cNvPr>
          <p:cNvSpPr/>
          <p:nvPr/>
        </p:nvSpPr>
        <p:spPr>
          <a:xfrm>
            <a:off x="8204956" y="119893"/>
            <a:ext cx="1948694" cy="1948694"/>
          </a:xfrm>
          <a:prstGeom prst="ellipse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A18F9AF-556D-4CD8-905F-BBC1B85E15B2}"/>
              </a:ext>
            </a:extLst>
          </p:cNvPr>
          <p:cNvSpPr/>
          <p:nvPr/>
        </p:nvSpPr>
        <p:spPr>
          <a:xfrm>
            <a:off x="10033757" y="3544132"/>
            <a:ext cx="1948693" cy="1948693"/>
          </a:xfrm>
          <a:prstGeom prst="ellipse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50C0ECE-8A0A-45A3-AC79-C9F6AC8CF0F1}"/>
              </a:ext>
            </a:extLst>
          </p:cNvPr>
          <p:cNvCxnSpPr>
            <a:cxnSpLocks/>
          </p:cNvCxnSpPr>
          <p:nvPr/>
        </p:nvCxnSpPr>
        <p:spPr>
          <a:xfrm flipV="1">
            <a:off x="5324475" y="1581150"/>
            <a:ext cx="2743200" cy="6591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4FB0BD6-52B2-4F87-919B-8C8D20F0D57F}"/>
              </a:ext>
            </a:extLst>
          </p:cNvPr>
          <p:cNvCxnSpPr>
            <a:cxnSpLocks/>
          </p:cNvCxnSpPr>
          <p:nvPr/>
        </p:nvCxnSpPr>
        <p:spPr>
          <a:xfrm>
            <a:off x="5324475" y="4617661"/>
            <a:ext cx="2743200" cy="659189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5F0FDA6-B274-49E9-9661-F7EA5A6F0398}"/>
              </a:ext>
            </a:extLst>
          </p:cNvPr>
          <p:cNvCxnSpPr>
            <a:cxnSpLocks/>
          </p:cNvCxnSpPr>
          <p:nvPr/>
        </p:nvCxnSpPr>
        <p:spPr>
          <a:xfrm flipV="1">
            <a:off x="5514143" y="2552699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D017817-286F-4A5E-ABFA-0E363A6DC348}"/>
              </a:ext>
            </a:extLst>
          </p:cNvPr>
          <p:cNvCxnSpPr>
            <a:cxnSpLocks/>
          </p:cNvCxnSpPr>
          <p:nvPr/>
        </p:nvCxnSpPr>
        <p:spPr>
          <a:xfrm>
            <a:off x="5514142" y="4042531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5A0F65B-C4AC-43F6-B993-A50D168B164A}"/>
              </a:ext>
            </a:extLst>
          </p:cNvPr>
          <p:cNvSpPr txBox="1"/>
          <p:nvPr/>
        </p:nvSpPr>
        <p:spPr>
          <a:xfrm>
            <a:off x="362138" y="2337824"/>
            <a:ext cx="51894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Deutscher Bund 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2BC8175-61CB-48DB-A7DA-0C46C37C6D05}"/>
              </a:ext>
            </a:extLst>
          </p:cNvPr>
          <p:cNvSpPr txBox="1"/>
          <p:nvPr/>
        </p:nvSpPr>
        <p:spPr>
          <a:xfrm>
            <a:off x="8093453" y="282401"/>
            <a:ext cx="2171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Loser Flickenteppich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35 Fürsten, 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4 Städte 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9CA6D6A-8143-4E83-9B90-D8C8BD3244FD}"/>
              </a:ext>
            </a:extLst>
          </p:cNvPr>
          <p:cNvGrpSpPr/>
          <p:nvPr/>
        </p:nvGrpSpPr>
        <p:grpSpPr>
          <a:xfrm>
            <a:off x="9922253" y="1265993"/>
            <a:ext cx="2171700" cy="1948694"/>
            <a:chOff x="9922253" y="1265993"/>
            <a:chExt cx="2171700" cy="194869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ACE66BAF-B766-4D31-A4AA-127CD9CC6D62}"/>
                </a:ext>
              </a:extLst>
            </p:cNvPr>
            <p:cNvSpPr/>
            <p:nvPr/>
          </p:nvSpPr>
          <p:spPr>
            <a:xfrm>
              <a:off x="10033756" y="1265993"/>
              <a:ext cx="1948694" cy="1948694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15E1189-7E3C-49E1-9B27-000BB0EB0E7E}"/>
                </a:ext>
              </a:extLst>
            </p:cNvPr>
            <p:cNvSpPr txBox="1"/>
            <p:nvPr/>
          </p:nvSpPr>
          <p:spPr>
            <a:xfrm>
              <a:off x="9922253" y="1715765"/>
              <a:ext cx="2171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Der Souverän ist der Fürst</a:t>
              </a: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7C1EDD03-7BF9-4F56-B054-447FA2833318}"/>
              </a:ext>
            </a:extLst>
          </p:cNvPr>
          <p:cNvSpPr txBox="1"/>
          <p:nvPr/>
        </p:nvSpPr>
        <p:spPr>
          <a:xfrm>
            <a:off x="9922253" y="3823778"/>
            <a:ext cx="2171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Die Fürsten</a:t>
            </a: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 der Länder wollen selber regieren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Folienzoom 21">
                <a:extLst>
                  <a:ext uri="{FF2B5EF4-FFF2-40B4-BE49-F238E27FC236}">
                    <a16:creationId xmlns:a16="http://schemas.microsoft.com/office/drawing/2014/main" id="{DA1FF240-407C-4558-B444-8AFF9DF0BC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1468876"/>
                  </p:ext>
                </p:extLst>
              </p:nvPr>
            </p:nvGraphicFramePr>
            <p:xfrm>
              <a:off x="8102890" y="4780146"/>
              <a:ext cx="2152825" cy="1977455"/>
            </p:xfrm>
            <a:graphic>
              <a:graphicData uri="http://schemas.microsoft.com/office/powerpoint/2016/slidezoom">
                <pslz:sldZm>
                  <pslz:sldZmObj sldId="270" cId="2057370896">
                    <pslz:zmPr id="{8E4F0BD2-6F56-497A-A2AE-57D9E976CDBB}" returnToParent="0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52825" cy="197745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Folienzoom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A1FF240-407C-4558-B444-8AFF9DF0BC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2890" y="4780146"/>
                <a:ext cx="2152825" cy="1977455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202EB5B5-525B-476B-8466-04AC81A739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98" y="1094240"/>
            <a:ext cx="4942682" cy="43923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1155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>
            <a:extLst>
              <a:ext uri="{FF2B5EF4-FFF2-40B4-BE49-F238E27FC236}">
                <a16:creationId xmlns:a16="http://schemas.microsoft.com/office/drawing/2014/main" id="{4341429E-E399-4857-8D7D-30B3957245AD}"/>
              </a:ext>
            </a:extLst>
          </p:cNvPr>
          <p:cNvSpPr/>
          <p:nvPr/>
        </p:nvSpPr>
        <p:spPr>
          <a:xfrm>
            <a:off x="399600" y="834267"/>
            <a:ext cx="5189465" cy="5189465"/>
          </a:xfrm>
          <a:prstGeom prst="ellipse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8A31101D-EB27-484D-9BBB-78F6640CB7CE}"/>
              </a:ext>
            </a:extLst>
          </p:cNvPr>
          <p:cNvSpPr/>
          <p:nvPr/>
        </p:nvSpPr>
        <p:spPr>
          <a:xfrm>
            <a:off x="8204956" y="119893"/>
            <a:ext cx="1948694" cy="1948694"/>
          </a:xfrm>
          <a:prstGeom prst="ellipse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CE66BAF-B766-4D31-A4AA-127CD9CC6D62}"/>
              </a:ext>
            </a:extLst>
          </p:cNvPr>
          <p:cNvSpPr/>
          <p:nvPr/>
        </p:nvSpPr>
        <p:spPr>
          <a:xfrm>
            <a:off x="10033756" y="1265993"/>
            <a:ext cx="1948694" cy="1948694"/>
          </a:xfrm>
          <a:prstGeom prst="ellipse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A18F9AF-556D-4CD8-905F-BBC1B85E15B2}"/>
              </a:ext>
            </a:extLst>
          </p:cNvPr>
          <p:cNvSpPr/>
          <p:nvPr/>
        </p:nvSpPr>
        <p:spPr>
          <a:xfrm>
            <a:off x="10033757" y="3544132"/>
            <a:ext cx="1948693" cy="1948693"/>
          </a:xfrm>
          <a:prstGeom prst="ellipse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44995055-378F-4DE5-9858-176581A20890}"/>
              </a:ext>
            </a:extLst>
          </p:cNvPr>
          <p:cNvSpPr/>
          <p:nvPr/>
        </p:nvSpPr>
        <p:spPr>
          <a:xfrm>
            <a:off x="8204957" y="4789414"/>
            <a:ext cx="1948693" cy="1948693"/>
          </a:xfrm>
          <a:prstGeom prst="ellipse">
            <a:avLst/>
          </a:prstGeom>
          <a:solidFill>
            <a:schemeClr val="accent6">
              <a:lumMod val="60000"/>
              <a:lumOff val="4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50C0ECE-8A0A-45A3-AC79-C9F6AC8CF0F1}"/>
              </a:ext>
            </a:extLst>
          </p:cNvPr>
          <p:cNvCxnSpPr>
            <a:cxnSpLocks/>
          </p:cNvCxnSpPr>
          <p:nvPr/>
        </p:nvCxnSpPr>
        <p:spPr>
          <a:xfrm flipV="1">
            <a:off x="5324475" y="1581150"/>
            <a:ext cx="2743200" cy="6591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4FB0BD6-52B2-4F87-919B-8C8D20F0D57F}"/>
              </a:ext>
            </a:extLst>
          </p:cNvPr>
          <p:cNvCxnSpPr>
            <a:cxnSpLocks/>
          </p:cNvCxnSpPr>
          <p:nvPr/>
        </p:nvCxnSpPr>
        <p:spPr>
          <a:xfrm>
            <a:off x="5324475" y="4617661"/>
            <a:ext cx="2743200" cy="659189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5F0FDA6-B274-49E9-9661-F7EA5A6F0398}"/>
              </a:ext>
            </a:extLst>
          </p:cNvPr>
          <p:cNvCxnSpPr>
            <a:cxnSpLocks/>
          </p:cNvCxnSpPr>
          <p:nvPr/>
        </p:nvCxnSpPr>
        <p:spPr>
          <a:xfrm flipV="1">
            <a:off x="5514143" y="2552699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D017817-286F-4A5E-ABFA-0E363A6DC348}"/>
              </a:ext>
            </a:extLst>
          </p:cNvPr>
          <p:cNvCxnSpPr>
            <a:cxnSpLocks/>
          </p:cNvCxnSpPr>
          <p:nvPr/>
        </p:nvCxnSpPr>
        <p:spPr>
          <a:xfrm>
            <a:off x="5514142" y="4042531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5A0F65B-C4AC-43F6-B993-A50D168B164A}"/>
              </a:ext>
            </a:extLst>
          </p:cNvPr>
          <p:cNvSpPr txBox="1"/>
          <p:nvPr/>
        </p:nvSpPr>
        <p:spPr>
          <a:xfrm>
            <a:off x="362138" y="2337824"/>
            <a:ext cx="51894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Misserfolge &amp; Erfolge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2BC8175-61CB-48DB-A7DA-0C46C37C6D05}"/>
              </a:ext>
            </a:extLst>
          </p:cNvPr>
          <p:cNvSpPr txBox="1"/>
          <p:nvPr/>
        </p:nvSpPr>
        <p:spPr>
          <a:xfrm>
            <a:off x="8104112" y="580222"/>
            <a:ext cx="21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Kein Nationalstaat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5E1189-7E3C-49E1-9B27-000BB0EB0E7E}"/>
              </a:ext>
            </a:extLst>
          </p:cNvPr>
          <p:cNvSpPr txBox="1"/>
          <p:nvPr/>
        </p:nvSpPr>
        <p:spPr>
          <a:xfrm>
            <a:off x="9922253" y="1715765"/>
            <a:ext cx="21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Keine Verfassung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C1EDD03-7BF9-4F56-B054-447FA2833318}"/>
              </a:ext>
            </a:extLst>
          </p:cNvPr>
          <p:cNvSpPr txBox="1"/>
          <p:nvPr/>
        </p:nvSpPr>
        <p:spPr>
          <a:xfrm>
            <a:off x="9922253" y="4042531"/>
            <a:ext cx="217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Schlechte Wirtschaft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8E7E686C-064F-4AE8-9DCB-78F8B38CEA4C}"/>
              </a:ext>
            </a:extLst>
          </p:cNvPr>
          <p:cNvSpPr txBox="1"/>
          <p:nvPr/>
        </p:nvSpPr>
        <p:spPr>
          <a:xfrm>
            <a:off x="8104112" y="5170992"/>
            <a:ext cx="217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chemeClr val="bg1"/>
                </a:solidFill>
              </a:rPr>
              <a:t>Mächte -</a:t>
            </a:r>
          </a:p>
          <a:p>
            <a:pPr algn="ctr"/>
            <a:r>
              <a:rPr lang="de-DE" sz="2400" dirty="0" err="1">
                <a:solidFill>
                  <a:schemeClr val="bg1"/>
                </a:solidFill>
              </a:rPr>
              <a:t>gleichgewicht</a:t>
            </a:r>
            <a:endParaRPr lang="de-DE" sz="2400" dirty="0">
              <a:solidFill>
                <a:schemeClr val="bg1"/>
              </a:solidFill>
            </a:endParaRPr>
          </a:p>
          <a:p>
            <a:pPr algn="ctr"/>
            <a:r>
              <a:rPr lang="de-DE" sz="2400" dirty="0">
                <a:solidFill>
                  <a:schemeClr val="bg1"/>
                </a:solidFill>
              </a:rPr>
              <a:t> in Europa</a:t>
            </a:r>
          </a:p>
        </p:txBody>
      </p:sp>
    </p:spTree>
    <p:extLst>
      <p:ext uri="{BB962C8B-B14F-4D97-AF65-F5344CB8AC3E}">
        <p14:creationId xmlns:p14="http://schemas.microsoft.com/office/powerpoint/2010/main" val="2057370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Folienzoom 14">
                <a:extLst>
                  <a:ext uri="{FF2B5EF4-FFF2-40B4-BE49-F238E27FC236}">
                    <a16:creationId xmlns:a16="http://schemas.microsoft.com/office/drawing/2014/main" id="{7C89DD2A-3125-4A7A-A4D8-1CF9C25979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889357"/>
                  </p:ext>
                </p:extLst>
              </p:nvPr>
            </p:nvGraphicFramePr>
            <p:xfrm>
              <a:off x="8137869" y="4799274"/>
              <a:ext cx="2121512" cy="1948693"/>
            </p:xfrm>
            <a:graphic>
              <a:graphicData uri="http://schemas.microsoft.com/office/powerpoint/2016/slidezoom">
                <pslz:sldZm>
                  <pslz:sldZmObj sldId="272" cId="1221307887">
                    <pslz:zmPr id="{D9D5971D-7E3A-4911-B5C7-57CE1B2142EA}" returnToParent="0" imageType="cover" transitionDur="1000" showBg="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21512" cy="194869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Folienzoom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C89DD2A-3125-4A7A-A4D8-1CF9C25979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7869" y="4799274"/>
                <a:ext cx="2121512" cy="194869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Ellipse 1">
            <a:extLst>
              <a:ext uri="{FF2B5EF4-FFF2-40B4-BE49-F238E27FC236}">
                <a16:creationId xmlns:a16="http://schemas.microsoft.com/office/drawing/2014/main" id="{4341429E-E399-4857-8D7D-30B3957245AD}"/>
              </a:ext>
            </a:extLst>
          </p:cNvPr>
          <p:cNvSpPr/>
          <p:nvPr/>
        </p:nvSpPr>
        <p:spPr>
          <a:xfrm>
            <a:off x="399600" y="834267"/>
            <a:ext cx="5189465" cy="5189465"/>
          </a:xfrm>
          <a:prstGeom prst="ellipse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D50C0ECE-8A0A-45A3-AC79-C9F6AC8CF0F1}"/>
              </a:ext>
            </a:extLst>
          </p:cNvPr>
          <p:cNvCxnSpPr>
            <a:cxnSpLocks/>
          </p:cNvCxnSpPr>
          <p:nvPr/>
        </p:nvCxnSpPr>
        <p:spPr>
          <a:xfrm flipV="1">
            <a:off x="5324475" y="1581150"/>
            <a:ext cx="2743200" cy="659190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4FB0BD6-52B2-4F87-919B-8C8D20F0D57F}"/>
              </a:ext>
            </a:extLst>
          </p:cNvPr>
          <p:cNvCxnSpPr>
            <a:cxnSpLocks/>
          </p:cNvCxnSpPr>
          <p:nvPr/>
        </p:nvCxnSpPr>
        <p:spPr>
          <a:xfrm>
            <a:off x="5324475" y="4617661"/>
            <a:ext cx="2743200" cy="659189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5F0FDA6-B274-49E9-9661-F7EA5A6F0398}"/>
              </a:ext>
            </a:extLst>
          </p:cNvPr>
          <p:cNvCxnSpPr>
            <a:cxnSpLocks/>
          </p:cNvCxnSpPr>
          <p:nvPr/>
        </p:nvCxnSpPr>
        <p:spPr>
          <a:xfrm flipV="1">
            <a:off x="5514143" y="2552699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CD017817-286F-4A5E-ABFA-0E363A6DC348}"/>
              </a:ext>
            </a:extLst>
          </p:cNvPr>
          <p:cNvCxnSpPr>
            <a:cxnSpLocks/>
          </p:cNvCxnSpPr>
          <p:nvPr/>
        </p:nvCxnSpPr>
        <p:spPr>
          <a:xfrm>
            <a:off x="5514142" y="4042531"/>
            <a:ext cx="4143375" cy="262771"/>
          </a:xfrm>
          <a:prstGeom prst="line">
            <a:avLst/>
          </a:prstGeom>
          <a:ln w="508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5A0F65B-C4AC-43F6-B993-A50D168B164A}"/>
              </a:ext>
            </a:extLst>
          </p:cNvPr>
          <p:cNvSpPr txBox="1"/>
          <p:nvPr/>
        </p:nvSpPr>
        <p:spPr>
          <a:xfrm>
            <a:off x="387050" y="2181644"/>
            <a:ext cx="51894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6600" dirty="0">
                <a:solidFill>
                  <a:schemeClr val="bg1"/>
                </a:solidFill>
              </a:rPr>
              <a:t>Deutsche Bundesakte 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CCB8246-641C-464D-9E47-DE62DCDB1F11}"/>
              </a:ext>
            </a:extLst>
          </p:cNvPr>
          <p:cNvGrpSpPr/>
          <p:nvPr/>
        </p:nvGrpSpPr>
        <p:grpSpPr>
          <a:xfrm>
            <a:off x="8093453" y="119893"/>
            <a:ext cx="2171700" cy="1948694"/>
            <a:chOff x="8093453" y="119893"/>
            <a:chExt cx="2171700" cy="1948694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8A31101D-EB27-484D-9BBB-78F6640CB7CE}"/>
                </a:ext>
              </a:extLst>
            </p:cNvPr>
            <p:cNvSpPr/>
            <p:nvPr/>
          </p:nvSpPr>
          <p:spPr>
            <a:xfrm>
              <a:off x="8204956" y="119893"/>
              <a:ext cx="1948694" cy="194869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2BC8175-61CB-48DB-A7DA-0C46C37C6D05}"/>
                </a:ext>
              </a:extLst>
            </p:cNvPr>
            <p:cNvSpPr txBox="1"/>
            <p:nvPr/>
          </p:nvSpPr>
          <p:spPr>
            <a:xfrm>
              <a:off x="8093453" y="490744"/>
              <a:ext cx="21717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 err="1">
                  <a:solidFill>
                    <a:schemeClr val="bg1"/>
                  </a:solidFill>
                </a:rPr>
                <a:t>Verfassungs</a:t>
              </a:r>
              <a:r>
                <a:rPr lang="de-DE" sz="2400" dirty="0">
                  <a:solidFill>
                    <a:schemeClr val="bg1"/>
                  </a:solidFill>
                </a:rPr>
                <a:t> - </a:t>
              </a:r>
            </a:p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rahmen des deutschen Bundes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3D3E9B5-B42E-41A3-9D20-4FB2DF08387B}"/>
              </a:ext>
            </a:extLst>
          </p:cNvPr>
          <p:cNvGrpSpPr/>
          <p:nvPr/>
        </p:nvGrpSpPr>
        <p:grpSpPr>
          <a:xfrm>
            <a:off x="9922253" y="1265993"/>
            <a:ext cx="2171700" cy="1948694"/>
            <a:chOff x="9922253" y="1265993"/>
            <a:chExt cx="2171700" cy="1948694"/>
          </a:xfrm>
        </p:grpSpPr>
        <p:sp>
          <p:nvSpPr>
            <p:cNvPr id="4" name="Ellipse 3">
              <a:extLst>
                <a:ext uri="{FF2B5EF4-FFF2-40B4-BE49-F238E27FC236}">
                  <a16:creationId xmlns:a16="http://schemas.microsoft.com/office/drawing/2014/main" id="{ACE66BAF-B766-4D31-A4AA-127CD9CC6D62}"/>
                </a:ext>
              </a:extLst>
            </p:cNvPr>
            <p:cNvSpPr/>
            <p:nvPr/>
          </p:nvSpPr>
          <p:spPr>
            <a:xfrm>
              <a:off x="10033756" y="1265993"/>
              <a:ext cx="1948694" cy="194869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15E1189-7E3C-49E1-9B27-000BB0EB0E7E}"/>
                </a:ext>
              </a:extLst>
            </p:cNvPr>
            <p:cNvSpPr txBox="1"/>
            <p:nvPr/>
          </p:nvSpPr>
          <p:spPr>
            <a:xfrm>
              <a:off x="9922253" y="1979604"/>
              <a:ext cx="217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Artikel 2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F35E633-4546-4D2E-BD2E-B7E075015956}"/>
              </a:ext>
            </a:extLst>
          </p:cNvPr>
          <p:cNvGrpSpPr/>
          <p:nvPr/>
        </p:nvGrpSpPr>
        <p:grpSpPr>
          <a:xfrm>
            <a:off x="9922253" y="3544132"/>
            <a:ext cx="2171700" cy="1948693"/>
            <a:chOff x="9922253" y="3544132"/>
            <a:chExt cx="2171700" cy="1948693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DA18F9AF-556D-4CD8-905F-BBC1B85E15B2}"/>
                </a:ext>
              </a:extLst>
            </p:cNvPr>
            <p:cNvSpPr/>
            <p:nvPr/>
          </p:nvSpPr>
          <p:spPr>
            <a:xfrm>
              <a:off x="10033757" y="3544132"/>
              <a:ext cx="1948693" cy="194869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80000"/>
              </a:schemeClr>
            </a:solidFill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7C1EDD03-7BF9-4F56-B054-447FA2833318}"/>
                </a:ext>
              </a:extLst>
            </p:cNvPr>
            <p:cNvSpPr txBox="1"/>
            <p:nvPr/>
          </p:nvSpPr>
          <p:spPr>
            <a:xfrm>
              <a:off x="9922253" y="4276482"/>
              <a:ext cx="2171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dirty="0">
                  <a:solidFill>
                    <a:schemeClr val="bg1"/>
                  </a:solidFill>
                </a:rPr>
                <a:t>Artikel 13</a:t>
              </a: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D598FA40-74BF-4E08-999C-9333FA7046C2}"/>
              </a:ext>
            </a:extLst>
          </p:cNvPr>
          <p:cNvSpPr txBox="1"/>
          <p:nvPr/>
        </p:nvSpPr>
        <p:spPr>
          <a:xfrm>
            <a:off x="927407" y="1874728"/>
            <a:ext cx="4143375" cy="3108543"/>
          </a:xfrm>
          <a:prstGeom prst="rect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beve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„Erhaltung der äußeren und inneren Sicherheit Deutschlands und der Unabhängigkeit und Unverletzbarkeit der einzelnen deutschen Staaten“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2A9F01A-0320-4975-9D8B-AF85EB8D2CF7}"/>
              </a:ext>
            </a:extLst>
          </p:cNvPr>
          <p:cNvSpPr txBox="1"/>
          <p:nvPr/>
        </p:nvSpPr>
        <p:spPr>
          <a:xfrm>
            <a:off x="927407" y="2601727"/>
            <a:ext cx="4143375" cy="1384995"/>
          </a:xfrm>
          <a:prstGeom prst="rect">
            <a:avLst/>
          </a:prstGeom>
          <a:ln w="25400" cap="rnd">
            <a:solidFill>
              <a:schemeClr val="tx1">
                <a:lumMod val="75000"/>
                <a:lumOff val="25000"/>
              </a:schemeClr>
            </a:solidFill>
            <a:beve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</a:rPr>
              <a:t>„In allen Bundesstaaten wird eine landständische Verfassung stattfinden“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BA2FFAA-CC1E-4E5E-A1C3-D4CBEEAA29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3" y="-63459"/>
            <a:ext cx="4498721" cy="66138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0744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22" grpId="0" animBg="1"/>
      <p:bldP spid="22" grpId="1" animBg="1"/>
    </p:bldLst>
  </p:timing>
</p:sld>
</file>

<file path=ppt/theme/theme1.xml><?xml version="1.0" encoding="utf-8"?>
<a:theme xmlns:a="http://schemas.openxmlformats.org/drawingml/2006/main" name="Office">
  <a:themeElements>
    <a:clrScheme name="Gelb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Office PowerPoint</Application>
  <PresentationFormat>Breitbild</PresentationFormat>
  <Paragraphs>109</Paragraphs>
  <Slides>15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Quellen: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Tim Kantor</dc:creator>
  <cp:lastModifiedBy>Tim Kantor</cp:lastModifiedBy>
  <cp:revision>38</cp:revision>
  <dcterms:created xsi:type="dcterms:W3CDTF">2019-10-04T14:58:30Z</dcterms:created>
  <dcterms:modified xsi:type="dcterms:W3CDTF">2019-10-09T20:19:36Z</dcterms:modified>
</cp:coreProperties>
</file>